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strictFirstAndLastChars="0" saveSubsetFonts="1">
  <p:sldMasterIdLst>
    <p:sldMasterId id="2147483665" r:id="rId4"/>
    <p:sldMasterId id="2147483666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</p:sldIdLst>
  <p:sldSz cy="5143500" cx="9144000"/>
  <p:notesSz cx="6858000" cy="9144000"/>
  <p:defaultTextStyle>
    <a:defPPr marR="0" rtl="0" algn="l">
      <a:lnSpc>
        <a:spcPct val="100000"/>
      </a:lnSpc>
      <a:spcBef>
        <a:spcPts val="0"/>
      </a:spcBef>
      <a:spcAft>
        <a:spcPts val="0"/>
      </a:spcAft>
    </a:defPPr>
    <a:lvl1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tableStyles.xml><?xml version="1.0" encoding="utf-8"?>
<a:tblStyleLst xmlns:a="http://schemas.openxmlformats.org/drawingml/2006/main" xmlns:r="http://schemas.openxmlformats.org/officeDocument/2006/relationships" def="{90651C3A-4460-11DB-9652-00E08161165F}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" name="Shape 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defRPr sz="1100"/>
            </a:lvl1pPr>
            <a:lvl2pPr>
              <a:spcBef>
                <a:spcPts val="0"/>
              </a:spcBef>
              <a:defRPr sz="1100"/>
            </a:lvl2pPr>
            <a:lvl3pPr>
              <a:spcBef>
                <a:spcPts val="0"/>
              </a:spcBef>
              <a:defRPr sz="1100"/>
            </a:lvl3pPr>
            <a:lvl4pPr>
              <a:spcBef>
                <a:spcPts val="0"/>
              </a:spcBef>
              <a:defRPr sz="1100"/>
            </a:lvl4pPr>
            <a:lvl5pPr>
              <a:spcBef>
                <a:spcPts val="0"/>
              </a:spcBef>
              <a:defRPr sz="1100"/>
            </a:lvl5pPr>
            <a:lvl6pPr>
              <a:spcBef>
                <a:spcPts val="0"/>
              </a:spcBef>
              <a:defRPr sz="1100"/>
            </a:lvl6pPr>
            <a:lvl7pPr>
              <a:spcBef>
                <a:spcPts val="0"/>
              </a:spcBef>
              <a:defRPr sz="1100"/>
            </a:lvl7pPr>
            <a:lvl8pPr>
              <a:spcBef>
                <a:spcPts val="0"/>
              </a:spcBef>
              <a:defRPr sz="1100"/>
            </a:lvl8pPr>
            <a:lvl9pPr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6" name="Shape 5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60" name="Shape 16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70" name="Shape 17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79" name="Shape 17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88" name="Shape 18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96" name="Shape 19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04" name="Shape 20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12" name="Shape 21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21" name="Shape 22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28" name="Shape 22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35" name="Shape 23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89" name="Shape 8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44" name="Shape 24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54" name="Shape 25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60" name="Shape 26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65" name="Shape 26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70" name="Shape 27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75" name="Shape 27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80" name="Shape 28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85" name="Shape 28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02" name="Shape 30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97" name="Shape 9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05" name="Shape 10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14" name="Shape 11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24" name="Shape 12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33" name="Shape 13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42" name="Shape 14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51" name="Shape 15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 txBox="1"/>
          <p:nvPr>
            <p:ph type="ctrTitle"/>
          </p:nvPr>
        </p:nvSpPr>
        <p:spPr>
          <a:xfrm>
            <a:off x="311708" y="744575"/>
            <a:ext cx="8520599" cy="20525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algn="ctr">
              <a:spcBef>
                <a:spcPts val="0"/>
              </a:spcBef>
              <a:buSzPct val="100000"/>
              <a:defRPr sz="5200"/>
            </a:lvl1pPr>
            <a:lvl2pPr algn="ctr">
              <a:spcBef>
                <a:spcPts val="0"/>
              </a:spcBef>
              <a:buSzPct val="100000"/>
              <a:defRPr sz="5200"/>
            </a:lvl2pPr>
            <a:lvl3pPr algn="ctr">
              <a:spcBef>
                <a:spcPts val="0"/>
              </a:spcBef>
              <a:buSzPct val="100000"/>
              <a:defRPr sz="5200"/>
            </a:lvl3pPr>
            <a:lvl4pPr algn="ctr">
              <a:spcBef>
                <a:spcPts val="0"/>
              </a:spcBef>
              <a:buSzPct val="100000"/>
              <a:defRPr sz="5200"/>
            </a:lvl4pPr>
            <a:lvl5pPr algn="ctr">
              <a:spcBef>
                <a:spcPts val="0"/>
              </a:spcBef>
              <a:buSzPct val="100000"/>
              <a:defRPr sz="5200"/>
            </a:lvl5pPr>
            <a:lvl6pPr algn="ctr">
              <a:spcBef>
                <a:spcPts val="0"/>
              </a:spcBef>
              <a:buSzPct val="100000"/>
              <a:defRPr sz="5200"/>
            </a:lvl6pPr>
            <a:lvl7pPr algn="ctr">
              <a:spcBef>
                <a:spcPts val="0"/>
              </a:spcBef>
              <a:buSzPct val="100000"/>
              <a:defRPr sz="5200"/>
            </a:lvl7pPr>
            <a:lvl8pPr algn="ctr">
              <a:spcBef>
                <a:spcPts val="0"/>
              </a:spcBef>
              <a:buSzPct val="100000"/>
              <a:defRPr sz="5200"/>
            </a:lvl8pPr>
            <a:lvl9pPr algn="ctr">
              <a:spcBef>
                <a:spcPts val="0"/>
              </a:spcBef>
              <a:buSzPct val="100000"/>
              <a:defRPr sz="5200"/>
            </a:lvl9pPr>
          </a:lstStyle>
          <a:p/>
        </p:txBody>
      </p:sp>
      <p:sp>
        <p:nvSpPr>
          <p:cNvPr id="10" name="Shape 10"/>
          <p:cNvSpPr txBox="1"/>
          <p:nvPr>
            <p:ph idx="1" type="subTitle"/>
          </p:nvPr>
        </p:nvSpPr>
        <p:spPr>
          <a:xfrm>
            <a:off x="311700" y="2834125"/>
            <a:ext cx="8520599" cy="792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/>
        </p:txBody>
      </p:sp>
      <p:sp>
        <p:nvSpPr>
          <p:cNvPr id="11" name="Shape 11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/>
          <p:nvPr>
            <p:ph type="title"/>
          </p:nvPr>
        </p:nvSpPr>
        <p:spPr>
          <a:xfrm>
            <a:off x="311700" y="1106125"/>
            <a:ext cx="8520599" cy="1963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algn="ctr">
              <a:spcBef>
                <a:spcPts val="0"/>
              </a:spcBef>
              <a:buSzPct val="100000"/>
              <a:defRPr sz="12000"/>
            </a:lvl1pPr>
            <a:lvl2pPr algn="ctr">
              <a:spcBef>
                <a:spcPts val="0"/>
              </a:spcBef>
              <a:buSzPct val="100000"/>
              <a:defRPr sz="12000"/>
            </a:lvl2pPr>
            <a:lvl3pPr algn="ctr">
              <a:spcBef>
                <a:spcPts val="0"/>
              </a:spcBef>
              <a:buSzPct val="100000"/>
              <a:defRPr sz="12000"/>
            </a:lvl3pPr>
            <a:lvl4pPr algn="ctr">
              <a:spcBef>
                <a:spcPts val="0"/>
              </a:spcBef>
              <a:buSzPct val="100000"/>
              <a:defRPr sz="12000"/>
            </a:lvl4pPr>
            <a:lvl5pPr algn="ctr">
              <a:spcBef>
                <a:spcPts val="0"/>
              </a:spcBef>
              <a:buSzPct val="100000"/>
              <a:defRPr sz="12000"/>
            </a:lvl5pPr>
            <a:lvl6pPr algn="ctr">
              <a:spcBef>
                <a:spcPts val="0"/>
              </a:spcBef>
              <a:buSzPct val="100000"/>
              <a:defRPr sz="12000"/>
            </a:lvl6pPr>
            <a:lvl7pPr algn="ctr">
              <a:spcBef>
                <a:spcPts val="0"/>
              </a:spcBef>
              <a:buSzPct val="100000"/>
              <a:defRPr sz="12000"/>
            </a:lvl7pPr>
            <a:lvl8pPr algn="ctr">
              <a:spcBef>
                <a:spcPts val="0"/>
              </a:spcBef>
              <a:buSzPct val="100000"/>
              <a:defRPr sz="12000"/>
            </a:lvl8pPr>
            <a:lvl9pPr algn="ctr">
              <a:spcBef>
                <a:spcPts val="0"/>
              </a:spcBef>
              <a:buSzPct val="100000"/>
              <a:defRPr sz="12000"/>
            </a:lvl9pPr>
          </a:lstStyle>
          <a:p/>
        </p:txBody>
      </p:sp>
      <p:sp>
        <p:nvSpPr>
          <p:cNvPr id="45" name="Shape 45"/>
          <p:cNvSpPr txBox="1"/>
          <p:nvPr>
            <p:ph idx="1" type="body"/>
          </p:nvPr>
        </p:nvSpPr>
        <p:spPr>
          <a:xfrm>
            <a:off x="311700" y="3152225"/>
            <a:ext cx="8520599" cy="1300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algn="ctr">
              <a:spcBef>
                <a:spcPts val="0"/>
              </a:spcBef>
              <a:defRPr/>
            </a:lvl1pPr>
            <a:lvl2pPr algn="ctr">
              <a:spcBef>
                <a:spcPts val="0"/>
              </a:spcBef>
              <a:defRPr/>
            </a:lvl2pPr>
            <a:lvl3pPr algn="ctr">
              <a:spcBef>
                <a:spcPts val="0"/>
              </a:spcBef>
              <a:defRPr/>
            </a:lvl3pPr>
            <a:lvl4pPr algn="ctr">
              <a:spcBef>
                <a:spcPts val="0"/>
              </a:spcBef>
              <a:defRPr/>
            </a:lvl4pPr>
            <a:lvl5pPr algn="ctr">
              <a:spcBef>
                <a:spcPts val="0"/>
              </a:spcBef>
              <a:defRPr/>
            </a:lvl5pPr>
            <a:lvl6pPr algn="ctr">
              <a:spcBef>
                <a:spcPts val="0"/>
              </a:spcBef>
              <a:defRPr/>
            </a:lvl6pPr>
            <a:lvl7pPr algn="ctr">
              <a:spcBef>
                <a:spcPts val="0"/>
              </a:spcBef>
              <a:defRPr/>
            </a:lvl7pPr>
            <a:lvl8pPr algn="ctr">
              <a:spcBef>
                <a:spcPts val="0"/>
              </a:spcBef>
              <a:defRPr/>
            </a:lvl8pPr>
            <a:lvl9pPr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46" name="Shape 46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/>
          <p:nvPr>
            <p:ph type="ctrTitle"/>
          </p:nvPr>
        </p:nvSpPr>
        <p:spPr>
          <a:xfrm>
            <a:off x="685800" y="1583342"/>
            <a:ext cx="7772400" cy="11597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rtl="0" algn="ctr">
              <a:spcBef>
                <a:spcPts val="0"/>
              </a:spcBef>
              <a:buSzPct val="100000"/>
              <a:defRPr sz="4800"/>
            </a:lvl1pPr>
            <a:lvl2pPr rtl="0" algn="ctr">
              <a:spcBef>
                <a:spcPts val="0"/>
              </a:spcBef>
              <a:buSzPct val="100000"/>
              <a:defRPr sz="4800"/>
            </a:lvl2pPr>
            <a:lvl3pPr rtl="0" algn="ctr">
              <a:spcBef>
                <a:spcPts val="0"/>
              </a:spcBef>
              <a:buSzPct val="100000"/>
              <a:defRPr sz="4800"/>
            </a:lvl3pPr>
            <a:lvl4pPr rtl="0" algn="ctr">
              <a:spcBef>
                <a:spcPts val="0"/>
              </a:spcBef>
              <a:buSzPct val="100000"/>
              <a:defRPr sz="4800"/>
            </a:lvl4pPr>
            <a:lvl5pPr rtl="0" algn="ctr">
              <a:spcBef>
                <a:spcPts val="0"/>
              </a:spcBef>
              <a:buSzPct val="100000"/>
              <a:defRPr sz="4800"/>
            </a:lvl5pPr>
            <a:lvl6pPr rtl="0" algn="ctr">
              <a:spcBef>
                <a:spcPts val="0"/>
              </a:spcBef>
              <a:buSzPct val="100000"/>
              <a:defRPr sz="4800"/>
            </a:lvl6pPr>
            <a:lvl7pPr rtl="0" algn="ctr">
              <a:spcBef>
                <a:spcPts val="0"/>
              </a:spcBef>
              <a:buSzPct val="100000"/>
              <a:defRPr sz="4800"/>
            </a:lvl7pPr>
            <a:lvl8pPr rtl="0" algn="ctr">
              <a:spcBef>
                <a:spcPts val="0"/>
              </a:spcBef>
              <a:buSzPct val="100000"/>
              <a:defRPr sz="4800"/>
            </a:lvl8pPr>
            <a:lvl9pPr rtl="0" algn="ctr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63" name="Shape 63"/>
          <p:cNvSpPr txBox="1"/>
          <p:nvPr>
            <p:ph idx="1" type="subTitle"/>
          </p:nvPr>
        </p:nvSpPr>
        <p:spPr>
          <a:xfrm>
            <a:off x="685800" y="2840053"/>
            <a:ext cx="7772400" cy="7847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rtl="0" algn="ctr">
              <a:spcBef>
                <a:spcPts val="0"/>
              </a:spcBef>
              <a:buClr>
                <a:schemeClr val="dk2"/>
              </a:buClr>
              <a:buNone/>
              <a:defRPr>
                <a:solidFill>
                  <a:schemeClr val="dk2"/>
                </a:solidFill>
              </a:defRPr>
            </a:lvl1pPr>
            <a:lvl2pPr rtl="0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2pPr>
            <a:lvl3pPr rtl="0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3pPr>
            <a:lvl4pPr rtl="0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4pPr>
            <a:lvl5pPr rtl="0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5pPr>
            <a:lvl6pPr rtl="0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6pPr>
            <a:lvl7pPr rtl="0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7pPr>
            <a:lvl8pPr rtl="0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8pPr>
            <a:lvl9pPr rtl="0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4" name="Shape 64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67" name="Shape 67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68" name="Shape 68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71" name="Shape 71"/>
          <p:cNvSpPr txBox="1"/>
          <p:nvPr>
            <p:ph idx="1" type="body"/>
          </p:nvPr>
        </p:nvSpPr>
        <p:spPr>
          <a:xfrm>
            <a:off x="457200" y="1200150"/>
            <a:ext cx="3994500" cy="37256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72" name="Shape 72"/>
          <p:cNvSpPr txBox="1"/>
          <p:nvPr>
            <p:ph idx="2" type="body"/>
          </p:nvPr>
        </p:nvSpPr>
        <p:spPr>
          <a:xfrm>
            <a:off x="4692273" y="1200150"/>
            <a:ext cx="3994500" cy="37256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73" name="Shape 73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76" name="Shape 76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/>
          <p:nvPr>
            <p:ph idx="1" type="body"/>
          </p:nvPr>
        </p:nvSpPr>
        <p:spPr>
          <a:xfrm>
            <a:off x="457200" y="4406309"/>
            <a:ext cx="8229600" cy="5195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rtl="0" algn="ctr">
              <a:spcBef>
                <a:spcPts val="360"/>
              </a:spcBef>
              <a:buSzPct val="100000"/>
              <a:buNone/>
              <a:defRPr sz="1800"/>
            </a:lvl1pPr>
          </a:lstStyle>
          <a:p/>
        </p:txBody>
      </p:sp>
      <p:sp>
        <p:nvSpPr>
          <p:cNvPr id="79" name="Shape 79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title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 txBox="1"/>
          <p:nvPr>
            <p:ph type="title"/>
          </p:nvPr>
        </p:nvSpPr>
        <p:spPr>
          <a:xfrm>
            <a:off x="311700" y="2150850"/>
            <a:ext cx="8520599" cy="841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algn="ctr">
              <a:spcBef>
                <a:spcPts val="0"/>
              </a:spcBef>
              <a:buSzPct val="100000"/>
              <a:defRPr sz="3600"/>
            </a:lvl1pPr>
            <a:lvl2pPr algn="ctr">
              <a:spcBef>
                <a:spcPts val="0"/>
              </a:spcBef>
              <a:buSzPct val="100000"/>
              <a:defRPr sz="3600"/>
            </a:lvl2pPr>
            <a:lvl3pPr algn="ctr">
              <a:spcBef>
                <a:spcPts val="0"/>
              </a:spcBef>
              <a:buSzPct val="100000"/>
              <a:defRPr sz="3600"/>
            </a:lvl3pPr>
            <a:lvl4pPr algn="ctr">
              <a:spcBef>
                <a:spcPts val="0"/>
              </a:spcBef>
              <a:buSzPct val="100000"/>
              <a:defRPr sz="3600"/>
            </a:lvl4pPr>
            <a:lvl5pPr algn="ctr">
              <a:spcBef>
                <a:spcPts val="0"/>
              </a:spcBef>
              <a:buSzPct val="100000"/>
              <a:defRPr sz="3600"/>
            </a:lvl5pPr>
            <a:lvl6pPr algn="ctr">
              <a:spcBef>
                <a:spcPts val="0"/>
              </a:spcBef>
              <a:buSzPct val="100000"/>
              <a:defRPr sz="3600"/>
            </a:lvl6pPr>
            <a:lvl7pPr algn="ctr">
              <a:spcBef>
                <a:spcPts val="0"/>
              </a:spcBef>
              <a:buSzPct val="100000"/>
              <a:defRPr sz="3600"/>
            </a:lvl7pPr>
            <a:lvl8pPr algn="ctr">
              <a:spcBef>
                <a:spcPts val="0"/>
              </a:spcBef>
              <a:buSzPct val="100000"/>
              <a:defRPr sz="3600"/>
            </a:lvl8pPr>
            <a:lvl9pPr algn="ctr">
              <a:spcBef>
                <a:spcPts val="0"/>
              </a:spcBef>
              <a:buSzPct val="100000"/>
              <a:defRPr sz="3600"/>
            </a:lvl9pPr>
          </a:lstStyle>
          <a:p/>
        </p:txBody>
      </p:sp>
      <p:sp>
        <p:nvSpPr>
          <p:cNvPr id="14" name="Shape 14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17" name="Shape 17"/>
          <p:cNvSpPr txBox="1"/>
          <p:nvPr>
            <p:ph idx="1" type="body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21" name="Shape 21"/>
          <p:cNvSpPr txBox="1"/>
          <p:nvPr>
            <p:ph idx="1" type="body"/>
          </p:nvPr>
        </p:nvSpPr>
        <p:spPr>
          <a:xfrm>
            <a:off x="311700" y="1152475"/>
            <a:ext cx="3999899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buSzPct val="100000"/>
              <a:defRPr sz="1400"/>
            </a:lvl1pPr>
            <a:lvl2pPr>
              <a:spcBef>
                <a:spcPts val="0"/>
              </a:spcBef>
              <a:buSzPct val="100000"/>
              <a:defRPr sz="1200"/>
            </a:lvl2pPr>
            <a:lvl3pPr>
              <a:spcBef>
                <a:spcPts val="0"/>
              </a:spcBef>
              <a:buSzPct val="100000"/>
              <a:defRPr sz="1200"/>
            </a:lvl3pPr>
            <a:lvl4pPr>
              <a:spcBef>
                <a:spcPts val="0"/>
              </a:spcBef>
              <a:buSzPct val="100000"/>
              <a:defRPr sz="1200"/>
            </a:lvl4pPr>
            <a:lvl5pPr>
              <a:spcBef>
                <a:spcPts val="0"/>
              </a:spcBef>
              <a:buSzPct val="100000"/>
              <a:defRPr sz="1200"/>
            </a:lvl5pPr>
            <a:lvl6pPr>
              <a:spcBef>
                <a:spcPts val="0"/>
              </a:spcBef>
              <a:buSzPct val="100000"/>
              <a:defRPr sz="1200"/>
            </a:lvl6pPr>
            <a:lvl7pPr>
              <a:spcBef>
                <a:spcPts val="0"/>
              </a:spcBef>
              <a:buSzPct val="100000"/>
              <a:defRPr sz="1200"/>
            </a:lvl7pPr>
            <a:lvl8pPr>
              <a:spcBef>
                <a:spcPts val="0"/>
              </a:spcBef>
              <a:buSzPct val="100000"/>
              <a:defRPr sz="1200"/>
            </a:lvl8pPr>
            <a:lvl9pPr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2" name="Shape 22"/>
          <p:cNvSpPr txBox="1"/>
          <p:nvPr>
            <p:ph idx="2" type="body"/>
          </p:nvPr>
        </p:nvSpPr>
        <p:spPr>
          <a:xfrm>
            <a:off x="4832400" y="1152475"/>
            <a:ext cx="3999899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buSzPct val="100000"/>
              <a:defRPr sz="1400"/>
            </a:lvl1pPr>
            <a:lvl2pPr>
              <a:spcBef>
                <a:spcPts val="0"/>
              </a:spcBef>
              <a:buSzPct val="100000"/>
              <a:defRPr sz="1200"/>
            </a:lvl2pPr>
            <a:lvl3pPr>
              <a:spcBef>
                <a:spcPts val="0"/>
              </a:spcBef>
              <a:buSzPct val="100000"/>
              <a:defRPr sz="1200"/>
            </a:lvl3pPr>
            <a:lvl4pPr>
              <a:spcBef>
                <a:spcPts val="0"/>
              </a:spcBef>
              <a:buSzPct val="100000"/>
              <a:defRPr sz="1200"/>
            </a:lvl4pPr>
            <a:lvl5pPr>
              <a:spcBef>
                <a:spcPts val="0"/>
              </a:spcBef>
              <a:buSzPct val="100000"/>
              <a:defRPr sz="1200"/>
            </a:lvl5pPr>
            <a:lvl6pPr>
              <a:spcBef>
                <a:spcPts val="0"/>
              </a:spcBef>
              <a:buSzPct val="100000"/>
              <a:defRPr sz="1200"/>
            </a:lvl6pPr>
            <a:lvl7pPr>
              <a:spcBef>
                <a:spcPts val="0"/>
              </a:spcBef>
              <a:buSzPct val="100000"/>
              <a:defRPr sz="1200"/>
            </a:lvl7pPr>
            <a:lvl8pPr>
              <a:spcBef>
                <a:spcPts val="0"/>
              </a:spcBef>
              <a:buSzPct val="100000"/>
              <a:defRPr sz="1200"/>
            </a:lvl8pPr>
            <a:lvl9pPr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26" name="Shape 26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/>
          <p:nvPr>
            <p:ph type="title"/>
          </p:nvPr>
        </p:nvSpPr>
        <p:spPr>
          <a:xfrm>
            <a:off x="311700" y="555600"/>
            <a:ext cx="2807999" cy="7556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>
              <a:spcBef>
                <a:spcPts val="0"/>
              </a:spcBef>
              <a:buSzPct val="100000"/>
              <a:defRPr sz="2400"/>
            </a:lvl1pPr>
            <a:lvl2pPr>
              <a:spcBef>
                <a:spcPts val="0"/>
              </a:spcBef>
              <a:buSzPct val="100000"/>
              <a:defRPr sz="2400"/>
            </a:lvl2pPr>
            <a:lvl3pPr>
              <a:spcBef>
                <a:spcPts val="0"/>
              </a:spcBef>
              <a:buSzPct val="100000"/>
              <a:defRPr sz="2400"/>
            </a:lvl3pPr>
            <a:lvl4pPr>
              <a:spcBef>
                <a:spcPts val="0"/>
              </a:spcBef>
              <a:buSzPct val="100000"/>
              <a:defRPr sz="2400"/>
            </a:lvl4pPr>
            <a:lvl5pPr>
              <a:spcBef>
                <a:spcPts val="0"/>
              </a:spcBef>
              <a:buSzPct val="100000"/>
              <a:defRPr sz="2400"/>
            </a:lvl5pPr>
            <a:lvl6pPr>
              <a:spcBef>
                <a:spcPts val="0"/>
              </a:spcBef>
              <a:buSzPct val="100000"/>
              <a:defRPr sz="2400"/>
            </a:lvl6pPr>
            <a:lvl7pPr>
              <a:spcBef>
                <a:spcPts val="0"/>
              </a:spcBef>
              <a:buSzPct val="100000"/>
              <a:defRPr sz="2400"/>
            </a:lvl7pPr>
            <a:lvl8pPr>
              <a:spcBef>
                <a:spcPts val="0"/>
              </a:spcBef>
              <a:buSzPct val="100000"/>
              <a:defRPr sz="2400"/>
            </a:lvl8pPr>
            <a:lvl9pPr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29" name="Shape 29"/>
          <p:cNvSpPr txBox="1"/>
          <p:nvPr>
            <p:ph idx="1" type="body"/>
          </p:nvPr>
        </p:nvSpPr>
        <p:spPr>
          <a:xfrm>
            <a:off x="311700" y="1389600"/>
            <a:ext cx="2807999" cy="3179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buSzPct val="100000"/>
              <a:defRPr sz="1200"/>
            </a:lvl1pPr>
            <a:lvl2pPr>
              <a:spcBef>
                <a:spcPts val="0"/>
              </a:spcBef>
              <a:buSzPct val="100000"/>
              <a:defRPr sz="1200"/>
            </a:lvl2pPr>
            <a:lvl3pPr>
              <a:spcBef>
                <a:spcPts val="0"/>
              </a:spcBef>
              <a:buSzPct val="100000"/>
              <a:defRPr sz="1200"/>
            </a:lvl3pPr>
            <a:lvl4pPr>
              <a:spcBef>
                <a:spcPts val="0"/>
              </a:spcBef>
              <a:buSzPct val="100000"/>
              <a:defRPr sz="1200"/>
            </a:lvl4pPr>
            <a:lvl5pPr>
              <a:spcBef>
                <a:spcPts val="0"/>
              </a:spcBef>
              <a:buSzPct val="100000"/>
              <a:defRPr sz="1200"/>
            </a:lvl5pPr>
            <a:lvl6pPr>
              <a:spcBef>
                <a:spcPts val="0"/>
              </a:spcBef>
              <a:buSzPct val="100000"/>
              <a:defRPr sz="1200"/>
            </a:lvl6pPr>
            <a:lvl7pPr>
              <a:spcBef>
                <a:spcPts val="0"/>
              </a:spcBef>
              <a:buSzPct val="100000"/>
              <a:defRPr sz="1200"/>
            </a:lvl7pPr>
            <a:lvl8pPr>
              <a:spcBef>
                <a:spcPts val="0"/>
              </a:spcBef>
              <a:buSzPct val="100000"/>
              <a:defRPr sz="1200"/>
            </a:lvl8pPr>
            <a:lvl9pPr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0" name="Shape 30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>
              <a:spcBef>
                <a:spcPts val="0"/>
              </a:spcBef>
              <a:buSzPct val="100000"/>
              <a:defRPr sz="4800"/>
            </a:lvl1pPr>
            <a:lvl2pPr>
              <a:spcBef>
                <a:spcPts val="0"/>
              </a:spcBef>
              <a:buSzPct val="100000"/>
              <a:defRPr sz="4800"/>
            </a:lvl2pPr>
            <a:lvl3pPr>
              <a:spcBef>
                <a:spcPts val="0"/>
              </a:spcBef>
              <a:buSzPct val="100000"/>
              <a:defRPr sz="4800"/>
            </a:lvl3pPr>
            <a:lvl4pPr>
              <a:spcBef>
                <a:spcPts val="0"/>
              </a:spcBef>
              <a:buSzPct val="100000"/>
              <a:defRPr sz="4800"/>
            </a:lvl4pPr>
            <a:lvl5pPr>
              <a:spcBef>
                <a:spcPts val="0"/>
              </a:spcBef>
              <a:buSzPct val="100000"/>
              <a:defRPr sz="4800"/>
            </a:lvl5pPr>
            <a:lvl6pPr>
              <a:spcBef>
                <a:spcPts val="0"/>
              </a:spcBef>
              <a:buSzPct val="100000"/>
              <a:defRPr sz="4800"/>
            </a:lvl6pPr>
            <a:lvl7pPr>
              <a:spcBef>
                <a:spcPts val="0"/>
              </a:spcBef>
              <a:buSzPct val="100000"/>
              <a:defRPr sz="4800"/>
            </a:lvl7pPr>
            <a:lvl8pPr>
              <a:spcBef>
                <a:spcPts val="0"/>
              </a:spcBef>
              <a:buSzPct val="100000"/>
              <a:defRPr sz="4800"/>
            </a:lvl8pPr>
            <a:lvl9pPr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33" name="Shape 33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/>
          <p:nvPr/>
        </p:nvSpPr>
        <p:spPr>
          <a:xfrm>
            <a:off x="4572000" y="-125"/>
            <a:ext cx="4572000" cy="514349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6" name="Shape 36"/>
          <p:cNvSpPr txBox="1"/>
          <p:nvPr>
            <p:ph type="title"/>
          </p:nvPr>
        </p:nvSpPr>
        <p:spPr>
          <a:xfrm>
            <a:off x="265500" y="1233175"/>
            <a:ext cx="4045199" cy="1482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algn="ctr">
              <a:spcBef>
                <a:spcPts val="0"/>
              </a:spcBef>
              <a:buSzPct val="100000"/>
              <a:defRPr sz="4200"/>
            </a:lvl1pPr>
            <a:lvl2pPr algn="ctr">
              <a:spcBef>
                <a:spcPts val="0"/>
              </a:spcBef>
              <a:buSzPct val="100000"/>
              <a:defRPr sz="4200"/>
            </a:lvl2pPr>
            <a:lvl3pPr algn="ctr">
              <a:spcBef>
                <a:spcPts val="0"/>
              </a:spcBef>
              <a:buSzPct val="100000"/>
              <a:defRPr sz="4200"/>
            </a:lvl3pPr>
            <a:lvl4pPr algn="ctr">
              <a:spcBef>
                <a:spcPts val="0"/>
              </a:spcBef>
              <a:buSzPct val="100000"/>
              <a:defRPr sz="4200"/>
            </a:lvl4pPr>
            <a:lvl5pPr algn="ctr">
              <a:spcBef>
                <a:spcPts val="0"/>
              </a:spcBef>
              <a:buSzPct val="100000"/>
              <a:defRPr sz="4200"/>
            </a:lvl5pPr>
            <a:lvl6pPr algn="ctr">
              <a:spcBef>
                <a:spcPts val="0"/>
              </a:spcBef>
              <a:buSzPct val="100000"/>
              <a:defRPr sz="4200"/>
            </a:lvl6pPr>
            <a:lvl7pPr algn="ctr">
              <a:spcBef>
                <a:spcPts val="0"/>
              </a:spcBef>
              <a:buSzPct val="100000"/>
              <a:defRPr sz="4200"/>
            </a:lvl7pPr>
            <a:lvl8pPr algn="ctr">
              <a:spcBef>
                <a:spcPts val="0"/>
              </a:spcBef>
              <a:buSzPct val="100000"/>
              <a:defRPr sz="4200"/>
            </a:lvl8pPr>
            <a:lvl9pPr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37" name="Shape 37"/>
          <p:cNvSpPr txBox="1"/>
          <p:nvPr>
            <p:ph idx="1" type="subTitle"/>
          </p:nvPr>
        </p:nvSpPr>
        <p:spPr>
          <a:xfrm>
            <a:off x="265500" y="2803075"/>
            <a:ext cx="4045199" cy="1235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38" name="Shape 38"/>
          <p:cNvSpPr txBox="1"/>
          <p:nvPr>
            <p:ph idx="2" type="body"/>
          </p:nvPr>
        </p:nvSpPr>
        <p:spPr>
          <a:xfrm>
            <a:off x="4939500" y="724075"/>
            <a:ext cx="3837000" cy="3695099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39" name="Shape 39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42" name="Shape 42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4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" name="Shape 6"/>
          <p:cNvSpPr txBox="1"/>
          <p:nvPr>
            <p:ph idx="1" type="body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1pPr>
            <a:lvl2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2pPr>
            <a:lvl3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3pPr>
            <a:lvl4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4pPr>
            <a:lvl5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5pPr>
            <a:lvl6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6pPr>
            <a:lvl7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7pPr>
            <a:lvl8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8pPr>
            <a:lvl9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</p:titleStyle>
    <p:body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1pPr>
            <a:lvl2pPr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2pPr>
            <a:lvl3pPr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3pPr>
            <a:lvl4pPr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4pPr>
            <a:lvl5pPr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5pPr>
            <a:lvl6pPr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6pPr>
            <a:lvl7pPr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7pPr>
            <a:lvl8pPr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8pPr>
            <a:lvl9pPr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9" name="Shape 59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rtl="0">
              <a:spcBef>
                <a:spcPts val="600"/>
              </a:spcBef>
              <a:buClr>
                <a:schemeClr val="dk1"/>
              </a:buClr>
              <a:buSzPct val="100000"/>
              <a:defRPr sz="3000">
                <a:solidFill>
                  <a:schemeClr val="dk1"/>
                </a:solidFill>
              </a:defRPr>
            </a:lvl1pPr>
            <a:lvl2pPr rtl="0">
              <a:spcBef>
                <a:spcPts val="480"/>
              </a:spcBef>
              <a:buClr>
                <a:schemeClr val="dk1"/>
              </a:buClr>
              <a:buSzPct val="100000"/>
              <a:defRPr sz="2400">
                <a:solidFill>
                  <a:schemeClr val="dk1"/>
                </a:solidFill>
              </a:defRPr>
            </a:lvl2pPr>
            <a:lvl3pPr rtl="0">
              <a:spcBef>
                <a:spcPts val="480"/>
              </a:spcBef>
              <a:buClr>
                <a:schemeClr val="dk1"/>
              </a:buClr>
              <a:buSzPct val="100000"/>
              <a:defRPr sz="2400">
                <a:solidFill>
                  <a:schemeClr val="dk1"/>
                </a:solidFill>
              </a:defRPr>
            </a:lvl3pPr>
            <a:lvl4pPr rtl="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4pPr>
            <a:lvl5pPr rtl="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5pPr>
            <a:lvl6pPr rtl="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6pPr>
            <a:lvl7pPr rtl="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7pPr>
            <a:lvl8pPr rtl="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8pPr>
            <a:lvl9pPr rtl="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0" name="Shape 60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fld id="{00000000-1234-1234-1234-123412341234}" type="slidenum">
              <a:rPr lang="en" sz="1300">
                <a:solidFill>
                  <a:schemeClr val="dk1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</p:sldLayoutIdLst>
  <p:hf dt="0" ftr="0" hdr="0" sldNum="0"/>
  <p:txStyles>
    <p:title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</p:titleStyle>
    <p:body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mailto:tpetmanson@gmail.com" TargetMode="External"/><Relationship Id="rId4" Type="http://schemas.openxmlformats.org/officeDocument/2006/relationships/image" Target="../media/image00.png"/><Relationship Id="rId5" Type="http://schemas.openxmlformats.org/officeDocument/2006/relationships/image" Target="../media/image0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00.png"/><Relationship Id="rId4" Type="http://schemas.openxmlformats.org/officeDocument/2006/relationships/image" Target="../media/image0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00.png"/><Relationship Id="rId4" Type="http://schemas.openxmlformats.org/officeDocument/2006/relationships/image" Target="../media/image0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00.png"/><Relationship Id="rId4" Type="http://schemas.openxmlformats.org/officeDocument/2006/relationships/image" Target="../media/image0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00.png"/><Relationship Id="rId4" Type="http://schemas.openxmlformats.org/officeDocument/2006/relationships/image" Target="../media/image0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00.png"/><Relationship Id="rId4" Type="http://schemas.openxmlformats.org/officeDocument/2006/relationships/image" Target="../media/image0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00.png"/><Relationship Id="rId4" Type="http://schemas.openxmlformats.org/officeDocument/2006/relationships/image" Target="../media/image0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00.png"/><Relationship Id="rId4" Type="http://schemas.openxmlformats.org/officeDocument/2006/relationships/image" Target="../media/image0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00.png"/><Relationship Id="rId4" Type="http://schemas.openxmlformats.org/officeDocument/2006/relationships/image" Target="../media/image01.png"/><Relationship Id="rId5" Type="http://schemas.openxmlformats.org/officeDocument/2006/relationships/hyperlink" Target="http://estnltk.github.io/estnltk/index.html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github.com/estnltk/textclassifier" TargetMode="External"/><Relationship Id="rId4" Type="http://schemas.openxmlformats.org/officeDocument/2006/relationships/hyperlink" Target="http://estnltk.github.io/estnltk/1.3/tutorials/textclassifier.html" TargetMode="External"/><Relationship Id="rId5" Type="http://schemas.openxmlformats.org/officeDocument/2006/relationships/image" Target="../media/image0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0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00.png"/><Relationship Id="rId4" Type="http://schemas.openxmlformats.org/officeDocument/2006/relationships/image" Target="../media/image0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0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06.png"/><Relationship Id="rId4" Type="http://schemas.openxmlformats.org/officeDocument/2006/relationships/image" Target="../media/image10.png"/><Relationship Id="rId5" Type="http://schemas.openxmlformats.org/officeDocument/2006/relationships/image" Target="../media/image00.png"/><Relationship Id="rId6" Type="http://schemas.openxmlformats.org/officeDocument/2006/relationships/image" Target="../media/image0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04.png"/><Relationship Id="rId4" Type="http://schemas.openxmlformats.org/officeDocument/2006/relationships/image" Target="../media/image0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1" Type="http://schemas.openxmlformats.org/officeDocument/2006/relationships/image" Target="../media/image16.png"/><Relationship Id="rId10" Type="http://schemas.openxmlformats.org/officeDocument/2006/relationships/image" Target="../media/image12.png"/><Relationship Id="rId13" Type="http://schemas.openxmlformats.org/officeDocument/2006/relationships/image" Target="../media/image14.png"/><Relationship Id="rId1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05.png"/><Relationship Id="rId4" Type="http://schemas.openxmlformats.org/officeDocument/2006/relationships/image" Target="../media/image07.png"/><Relationship Id="rId9" Type="http://schemas.openxmlformats.org/officeDocument/2006/relationships/image" Target="../media/image15.png"/><Relationship Id="rId14" Type="http://schemas.openxmlformats.org/officeDocument/2006/relationships/image" Target="../media/image18.png"/><Relationship Id="rId5" Type="http://schemas.openxmlformats.org/officeDocument/2006/relationships/image" Target="../media/image03.png"/><Relationship Id="rId6" Type="http://schemas.openxmlformats.org/officeDocument/2006/relationships/image" Target="../media/image08.png"/><Relationship Id="rId7" Type="http://schemas.openxmlformats.org/officeDocument/2006/relationships/image" Target="../media/image17.png"/><Relationship Id="rId8" Type="http://schemas.openxmlformats.org/officeDocument/2006/relationships/image" Target="../media/image1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hyperlink" Target="http://estnltk.github.io/estnltk/1.3/tutorials/installation.html#installation-tutorial" TargetMode="External"/><Relationship Id="rId4" Type="http://schemas.openxmlformats.org/officeDocument/2006/relationships/hyperlink" Target="https://courses.cs.ut.ee/2015/pynlp/fall" TargetMode="External"/><Relationship Id="rId5" Type="http://schemas.openxmlformats.org/officeDocument/2006/relationships/hyperlink" Target="https://github.com/estnltk/estnltk" TargetMode="External"/><Relationship Id="rId6" Type="http://schemas.openxmlformats.org/officeDocument/2006/relationships/hyperlink" Target="http://estnltk.github.io/estnltk/index.html" TargetMode="External"/><Relationship Id="rId7" Type="http://schemas.openxmlformats.org/officeDocument/2006/relationships/image" Target="../media/image00.png"/><Relationship Id="rId8" Type="http://schemas.openxmlformats.org/officeDocument/2006/relationships/image" Target="../media/image0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00.png"/><Relationship Id="rId4" Type="http://schemas.openxmlformats.org/officeDocument/2006/relationships/image" Target="../media/image0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00.png"/><Relationship Id="rId4" Type="http://schemas.openxmlformats.org/officeDocument/2006/relationships/image" Target="../media/image0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00.png"/><Relationship Id="rId4" Type="http://schemas.openxmlformats.org/officeDocument/2006/relationships/image" Target="../media/image0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00.png"/><Relationship Id="rId4" Type="http://schemas.openxmlformats.org/officeDocument/2006/relationships/image" Target="../media/image0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00.png"/><Relationship Id="rId4" Type="http://schemas.openxmlformats.org/officeDocument/2006/relationships/image" Target="../media/image0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00.png"/><Relationship Id="rId4" Type="http://schemas.openxmlformats.org/officeDocument/2006/relationships/image" Target="../media/image0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/>
          <p:nvPr/>
        </p:nvSpPr>
        <p:spPr>
          <a:xfrm>
            <a:off x="685800" y="1395676"/>
            <a:ext cx="7772400" cy="11189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3000">
                <a:solidFill>
                  <a:srgbClr val="000000"/>
                </a:solidFill>
                <a:highlight>
                  <a:srgbClr val="FFFFFF"/>
                </a:highlight>
              </a:rPr>
              <a:t>Estnltk — </a:t>
            </a:r>
            <a:r>
              <a:rPr b="1" lang="en" sz="3000">
                <a:highlight>
                  <a:srgbClr val="FFFFFF"/>
                </a:highlight>
              </a:rPr>
              <a:t>Pythoni teek eestikeelsete tekstide töötlemiseks</a:t>
            </a:r>
          </a:p>
        </p:txBody>
      </p:sp>
      <p:sp>
        <p:nvSpPr>
          <p:cNvPr id="51" name="Shape 51"/>
          <p:cNvSpPr txBox="1"/>
          <p:nvPr/>
        </p:nvSpPr>
        <p:spPr>
          <a:xfrm>
            <a:off x="685800" y="2763850"/>
            <a:ext cx="7772400" cy="20750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rtl="0" algn="ctr">
              <a:spcBef>
                <a:spcPts val="0"/>
              </a:spcBef>
              <a:buNone/>
            </a:pPr>
            <a:r>
              <a:rPr b="1" lang="en">
                <a:solidFill>
                  <a:srgbClr val="434343"/>
                </a:solidFill>
                <a:highlight>
                  <a:srgbClr val="FFFAF0"/>
                </a:highlight>
              </a:rPr>
              <a:t>Eesti keeletehnoloogia 2015 konverents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434343"/>
                </a:solidFill>
                <a:highlight>
                  <a:srgbClr val="FFFAF0"/>
                </a:highlight>
              </a:rPr>
              <a:t>29.-30. oktoober, Ahhaa keskus, Tartu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434343"/>
                </a:solidFill>
              </a:rPr>
              <a:t>Timo Petmanson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434343"/>
                </a:solidFill>
              </a:rPr>
              <a:t>Tartu Ülikool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u="sng">
                <a:solidFill>
                  <a:srgbClr val="1155CC"/>
                </a:solidFill>
                <a:hlinkClick r:id="rId3"/>
              </a:rPr>
              <a:t>tpetmanson@gmail.com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  <a:p>
            <a:pPr lvl="0" rtl="0" algn="ctr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t/>
            </a:r>
            <a:endParaRPr>
              <a:solidFill>
                <a:srgbClr val="666666"/>
              </a:solidFill>
              <a:highlight>
                <a:srgbClr val="FFFAF0"/>
              </a:highlight>
            </a:endParaRP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</p:txBody>
      </p:sp>
      <p:pic>
        <p:nvPicPr>
          <p:cNvPr id="52" name="Shape 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78875" y="4303475"/>
            <a:ext cx="644968" cy="66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Shape 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67912" y="4372959"/>
            <a:ext cx="897212" cy="5236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800"/>
              <a:t>Sõnaliikide määramine</a:t>
            </a:r>
          </a:p>
        </p:txBody>
      </p:sp>
      <p:sp>
        <p:nvSpPr>
          <p:cNvPr id="154" name="Shape 154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b="1" lang="en" sz="2400">
                <a:solidFill>
                  <a:srgbClr val="7F0055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print</a:t>
            </a:r>
            <a:r>
              <a:rPr lang="en" sz="24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(</a:t>
            </a:r>
            <a:r>
              <a:rPr b="1" lang="en" sz="2400">
                <a:solidFill>
                  <a:srgbClr val="7F0055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zip</a:t>
            </a:r>
            <a:r>
              <a:rPr lang="en" sz="24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(text.word_texts, text.postags))</a:t>
            </a:r>
            <a:br>
              <a:rPr lang="en" sz="24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 sz="24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[(</a:t>
            </a:r>
            <a:r>
              <a:rPr lang="en" sz="24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'Keeletehnoloogia'</a:t>
            </a:r>
            <a:r>
              <a:rPr lang="en" sz="24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" sz="24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'S'</a:t>
            </a:r>
            <a:r>
              <a:rPr lang="en" sz="24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), (</a:t>
            </a:r>
            <a:r>
              <a:rPr lang="en" sz="24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'on'</a:t>
            </a:r>
            <a:r>
              <a:rPr lang="en" sz="24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" sz="24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'V'</a:t>
            </a:r>
            <a:r>
              <a:rPr lang="en" sz="24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), (</a:t>
            </a:r>
            <a:r>
              <a:rPr lang="en" sz="24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'arvutilingvistika'</a:t>
            </a:r>
            <a:r>
              <a:rPr lang="en" sz="24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" sz="24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'S'</a:t>
            </a:r>
            <a:r>
              <a:rPr lang="en" sz="24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), (</a:t>
            </a:r>
            <a:r>
              <a:rPr lang="en" sz="24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'praktiline'</a:t>
            </a:r>
            <a:r>
              <a:rPr lang="en" sz="24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" sz="24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'A'</a:t>
            </a:r>
            <a:r>
              <a:rPr lang="en" sz="24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), (</a:t>
            </a:r>
            <a:r>
              <a:rPr lang="en" sz="24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'pool'</a:t>
            </a:r>
            <a:r>
              <a:rPr lang="en" sz="24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" sz="24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'S'</a:t>
            </a:r>
            <a:r>
              <a:rPr lang="en" sz="24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), (</a:t>
            </a:r>
            <a:r>
              <a:rPr lang="en" sz="24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'.'</a:t>
            </a:r>
            <a:r>
              <a:rPr lang="en" sz="24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" sz="24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'Z'</a:t>
            </a:r>
            <a:r>
              <a:rPr lang="en" sz="24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), (</a:t>
            </a:r>
            <a:r>
              <a:rPr lang="en" sz="24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'Keeletehnoloogid'</a:t>
            </a:r>
            <a:r>
              <a:rPr lang="en" sz="24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" sz="24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'S'</a:t>
            </a:r>
            <a:r>
              <a:rPr lang="en" sz="24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), (</a:t>
            </a:r>
            <a:r>
              <a:rPr lang="en" sz="24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'kasutavad'</a:t>
            </a:r>
            <a:r>
              <a:rPr lang="en" sz="24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" sz="24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'V'</a:t>
            </a:r>
            <a:r>
              <a:rPr lang="en" sz="24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), (</a:t>
            </a:r>
            <a:r>
              <a:rPr lang="en" sz="24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'arvutilingvistikas'</a:t>
            </a:r>
            <a:r>
              <a:rPr lang="en" sz="24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" sz="24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'S'</a:t>
            </a:r>
            <a:r>
              <a:rPr lang="en" sz="24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), (</a:t>
            </a:r>
            <a:r>
              <a:rPr lang="en" sz="24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'välja'</a:t>
            </a:r>
            <a:r>
              <a:rPr lang="en" sz="24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" sz="24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'D'</a:t>
            </a:r>
            <a:r>
              <a:rPr lang="en" sz="24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), (</a:t>
            </a:r>
            <a:r>
              <a:rPr lang="en" sz="24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'töötatud'</a:t>
            </a:r>
            <a:r>
              <a:rPr lang="en" sz="24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" sz="24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</a:t>
            </a:r>
            <a:r>
              <a:rPr b="1" lang="en" sz="24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A|V</a:t>
            </a:r>
            <a:r>
              <a:rPr lang="en" sz="24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</a:t>
            </a:r>
            <a:r>
              <a:rPr lang="en" sz="24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), (</a:t>
            </a:r>
            <a:r>
              <a:rPr lang="en" sz="24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'teooriaid'</a:t>
            </a:r>
            <a:r>
              <a:rPr lang="en" sz="24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" sz="24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'S'</a:t>
            </a:r>
            <a:r>
              <a:rPr lang="en" sz="24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), (</a:t>
            </a:r>
            <a:r>
              <a:rPr lang="en" sz="24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','</a:t>
            </a:r>
            <a:r>
              <a:rPr lang="en" sz="24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" sz="24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'Z'</a:t>
            </a:r>
            <a:r>
              <a:rPr lang="en" sz="24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), (</a:t>
            </a:r>
            <a:r>
              <a:rPr lang="en" sz="24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'et'</a:t>
            </a:r>
            <a:r>
              <a:rPr lang="en" sz="24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" sz="24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'J'</a:t>
            </a:r>
            <a:r>
              <a:rPr lang="en" sz="24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), (</a:t>
            </a:r>
            <a:r>
              <a:rPr lang="en" sz="24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'luua'</a:t>
            </a:r>
            <a:r>
              <a:rPr lang="en" sz="24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" sz="24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'V'</a:t>
            </a:r>
            <a:r>
              <a:rPr lang="en" sz="24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), (</a:t>
            </a:r>
            <a:r>
              <a:rPr lang="en" sz="24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'rakendusi'</a:t>
            </a:r>
            <a:r>
              <a:rPr lang="en" sz="24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" sz="24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'S'</a:t>
            </a:r>
            <a:r>
              <a:rPr lang="en" sz="24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), (</a:t>
            </a:r>
            <a:r>
              <a:rPr lang="en" sz="24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'('</a:t>
            </a:r>
            <a:r>
              <a:rPr lang="en" sz="24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" sz="24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'Z'</a:t>
            </a:r>
            <a:r>
              <a:rPr lang="en" sz="24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), (</a:t>
            </a:r>
            <a:r>
              <a:rPr lang="en" sz="24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'nt'</a:t>
            </a:r>
            <a:r>
              <a:rPr lang="en" sz="24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" sz="24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'Y'</a:t>
            </a:r>
            <a:r>
              <a:rPr lang="en" sz="24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), (</a:t>
            </a:r>
            <a:r>
              <a:rPr lang="en" sz="24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'arvutiprogramme'</a:t>
            </a:r>
            <a:r>
              <a:rPr lang="en" sz="24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" sz="24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'S'</a:t>
            </a:r>
            <a:r>
              <a:rPr lang="en" sz="24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), (</a:t>
            </a:r>
            <a:r>
              <a:rPr lang="en" sz="24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'),'</a:t>
            </a:r>
            <a:r>
              <a:rPr lang="en" sz="24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" sz="24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'Z'</a:t>
            </a:r>
            <a:r>
              <a:rPr lang="en" sz="24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), (</a:t>
            </a:r>
            <a:r>
              <a:rPr lang="en" sz="24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'mis'</a:t>
            </a:r>
            <a:r>
              <a:rPr lang="en" sz="24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" sz="24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'P'</a:t>
            </a:r>
            <a:r>
              <a:rPr lang="en" sz="24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), (</a:t>
            </a:r>
            <a:r>
              <a:rPr lang="en" sz="24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'võimaldavad'</a:t>
            </a:r>
            <a:r>
              <a:rPr lang="en" sz="24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" sz="24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'V'</a:t>
            </a:r>
            <a:r>
              <a:rPr lang="en" sz="24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), (</a:t>
            </a:r>
            <a:r>
              <a:rPr lang="en" sz="24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'inimkeelt'</a:t>
            </a:r>
            <a:r>
              <a:rPr lang="en" sz="24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" sz="24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'S'</a:t>
            </a:r>
            <a:r>
              <a:rPr lang="en" sz="24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), (</a:t>
            </a:r>
            <a:r>
              <a:rPr lang="en" sz="24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'arvuti'</a:t>
            </a:r>
            <a:r>
              <a:rPr lang="en" sz="24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" sz="24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'S'</a:t>
            </a:r>
            <a:r>
              <a:rPr lang="en" sz="24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), (</a:t>
            </a:r>
            <a:r>
              <a:rPr lang="en" sz="24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'abil'</a:t>
            </a:r>
            <a:r>
              <a:rPr lang="en" sz="24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" sz="24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'K'</a:t>
            </a:r>
            <a:r>
              <a:rPr lang="en" sz="24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), (</a:t>
            </a:r>
            <a:r>
              <a:rPr lang="en" sz="24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'töödelda'</a:t>
            </a:r>
            <a:r>
              <a:rPr lang="en" sz="24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" sz="24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'V'</a:t>
            </a:r>
            <a:r>
              <a:rPr lang="en" sz="24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), (</a:t>
            </a:r>
            <a:r>
              <a:rPr lang="en" sz="24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'ja'</a:t>
            </a:r>
            <a:r>
              <a:rPr lang="en" sz="24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" sz="24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'J'</a:t>
            </a:r>
            <a:r>
              <a:rPr lang="en" sz="24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), (</a:t>
            </a:r>
            <a:r>
              <a:rPr lang="en" sz="24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'mõista'</a:t>
            </a:r>
            <a:r>
              <a:rPr lang="en" sz="24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" sz="24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'V'</a:t>
            </a:r>
            <a:r>
              <a:rPr lang="en" sz="24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), (</a:t>
            </a:r>
            <a:r>
              <a:rPr lang="en" sz="24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'.'</a:t>
            </a:r>
            <a:r>
              <a:rPr lang="en" sz="24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" sz="24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'Z'</a:t>
            </a:r>
            <a:r>
              <a:rPr lang="en" sz="24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)]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0100B6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5" name="Shape 155"/>
          <p:cNvSpPr txBox="1"/>
          <p:nvPr/>
        </p:nvSpPr>
        <p:spPr>
          <a:xfrm>
            <a:off x="457200" y="885850"/>
            <a:ext cx="5898299" cy="4430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56" name="Shape 1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83200" y="4420125"/>
            <a:ext cx="566068" cy="581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Shape 1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07920" y="4481108"/>
            <a:ext cx="787454" cy="4596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800"/>
              <a:t>Mitmesused</a:t>
            </a:r>
          </a:p>
        </p:txBody>
      </p:sp>
      <p:sp>
        <p:nvSpPr>
          <p:cNvPr id="163" name="Shape 163"/>
          <p:cNvSpPr txBox="1"/>
          <p:nvPr>
            <p:ph idx="1" type="body"/>
          </p:nvPr>
        </p:nvSpPr>
        <p:spPr>
          <a:xfrm>
            <a:off x="457200" y="971550"/>
            <a:ext cx="38004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68750"/>
              <a:buFont typeface="Arial"/>
              <a:buNone/>
            </a:pPr>
            <a:r>
              <a:rPr b="1" lang="en" sz="1600">
                <a:solidFill>
                  <a:srgbClr val="7F0055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print</a:t>
            </a:r>
            <a:r>
              <a:rPr lang="en" sz="16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(Text(</a:t>
            </a:r>
            <a:r>
              <a:rPr lang="en" sz="16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'töötatud'</a:t>
            </a:r>
            <a:r>
              <a:rPr lang="en" sz="16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).analysis)</a:t>
            </a:r>
            <a:br>
              <a:rPr lang="en" sz="16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 sz="16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[[{</a:t>
            </a:r>
            <a:r>
              <a:rPr lang="en" sz="16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'clitic'</a:t>
            </a:r>
            <a:r>
              <a:rPr lang="en" sz="16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: </a:t>
            </a:r>
            <a:r>
              <a:rPr lang="en" sz="16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''</a:t>
            </a:r>
            <a:r>
              <a:rPr lang="en" sz="16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</a:t>
            </a:r>
            <a:br>
              <a:rPr lang="en" sz="16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 sz="16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  </a:t>
            </a:r>
            <a:r>
              <a:rPr lang="en" sz="16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'ending'</a:t>
            </a:r>
            <a:r>
              <a:rPr lang="en" sz="16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: </a:t>
            </a:r>
            <a:r>
              <a:rPr lang="en" sz="16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'tud'</a:t>
            </a:r>
            <a:r>
              <a:rPr lang="en" sz="16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</a:t>
            </a:r>
            <a:br>
              <a:rPr lang="en" sz="16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 sz="16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  </a:t>
            </a:r>
            <a:r>
              <a:rPr lang="en" sz="16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'form'</a:t>
            </a:r>
            <a:r>
              <a:rPr lang="en" sz="16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: </a:t>
            </a:r>
            <a:r>
              <a:rPr lang="en" sz="16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'tud'</a:t>
            </a:r>
            <a:r>
              <a:rPr lang="en" sz="16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</a:t>
            </a:r>
            <a:br>
              <a:rPr lang="en" sz="16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 sz="16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  </a:t>
            </a:r>
            <a:r>
              <a:rPr lang="en" sz="16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'lemma'</a:t>
            </a:r>
            <a:r>
              <a:rPr lang="en" sz="16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: </a:t>
            </a:r>
            <a:r>
              <a:rPr lang="en" sz="16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'töötama'</a:t>
            </a:r>
            <a:r>
              <a:rPr lang="en" sz="16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</a:t>
            </a:r>
            <a:br>
              <a:rPr lang="en" sz="16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 sz="16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  </a:t>
            </a:r>
            <a:r>
              <a:rPr lang="en" sz="16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'partofspeech'</a:t>
            </a:r>
            <a:r>
              <a:rPr lang="en" sz="16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: </a:t>
            </a:r>
            <a:r>
              <a:rPr lang="en" sz="16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'V'</a:t>
            </a:r>
            <a:r>
              <a:rPr lang="en" sz="16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</a:t>
            </a:r>
            <a:br>
              <a:rPr lang="en" sz="16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 sz="16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  </a:t>
            </a:r>
            <a:r>
              <a:rPr lang="en" sz="16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'root'</a:t>
            </a:r>
            <a:r>
              <a:rPr lang="en" sz="16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: </a:t>
            </a:r>
            <a:r>
              <a:rPr lang="en" sz="16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'tööta'</a:t>
            </a:r>
            <a:r>
              <a:rPr lang="en" sz="16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</a:t>
            </a:r>
            <a:br>
              <a:rPr lang="en" sz="16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 sz="16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  </a:t>
            </a:r>
            <a:r>
              <a:rPr lang="en" sz="16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'root_tokens'</a:t>
            </a:r>
            <a:r>
              <a:rPr lang="en" sz="16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: [</a:t>
            </a:r>
            <a:r>
              <a:rPr lang="en" sz="16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'tööta'</a:t>
            </a:r>
            <a:r>
              <a:rPr lang="en" sz="16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]},</a:t>
            </a:r>
            <a:br>
              <a:rPr lang="en" sz="16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 sz="16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 {</a:t>
            </a:r>
            <a:r>
              <a:rPr lang="en" sz="16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'clitic'</a:t>
            </a:r>
            <a:r>
              <a:rPr lang="en" sz="16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: </a:t>
            </a:r>
            <a:r>
              <a:rPr lang="en" sz="16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''</a:t>
            </a:r>
            <a:r>
              <a:rPr lang="en" sz="16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</a:t>
            </a:r>
            <a:br>
              <a:rPr lang="en" sz="16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 sz="16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  </a:t>
            </a:r>
            <a:r>
              <a:rPr lang="en" sz="16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'ending'</a:t>
            </a:r>
            <a:r>
              <a:rPr lang="en" sz="16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: </a:t>
            </a:r>
            <a:r>
              <a:rPr lang="en" sz="16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'0'</a:t>
            </a:r>
            <a:r>
              <a:rPr lang="en" sz="16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</a:t>
            </a:r>
            <a:br>
              <a:rPr lang="en" sz="16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 sz="16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  </a:t>
            </a:r>
            <a:r>
              <a:rPr lang="en" sz="16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'form'</a:t>
            </a:r>
            <a:r>
              <a:rPr lang="en" sz="16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: </a:t>
            </a:r>
            <a:r>
              <a:rPr lang="en" sz="16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''</a:t>
            </a:r>
            <a:r>
              <a:rPr lang="en" sz="16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</a:t>
            </a:r>
            <a:br>
              <a:rPr lang="en" sz="16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 sz="16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  </a:t>
            </a:r>
            <a:r>
              <a:rPr lang="en" sz="16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'lemma'</a:t>
            </a:r>
            <a:r>
              <a:rPr lang="en" sz="16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: </a:t>
            </a:r>
            <a:r>
              <a:rPr lang="en" sz="16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'töötatud'</a:t>
            </a:r>
            <a:r>
              <a:rPr lang="en" sz="16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</a:t>
            </a:r>
            <a:br>
              <a:rPr lang="en" sz="16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 sz="16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  </a:t>
            </a:r>
            <a:r>
              <a:rPr lang="en" sz="16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'partofspeech'</a:t>
            </a:r>
            <a:r>
              <a:rPr lang="en" sz="16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: </a:t>
            </a:r>
            <a:r>
              <a:rPr lang="en" sz="16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'A'</a:t>
            </a:r>
            <a:r>
              <a:rPr lang="en" sz="16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</a:t>
            </a:r>
            <a:br>
              <a:rPr lang="en" sz="16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 sz="16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  </a:t>
            </a:r>
            <a:r>
              <a:rPr lang="en" sz="16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'root'</a:t>
            </a:r>
            <a:r>
              <a:rPr lang="en" sz="16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: </a:t>
            </a:r>
            <a:r>
              <a:rPr lang="en" sz="16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'tööta=tud'</a:t>
            </a:r>
            <a:r>
              <a:rPr lang="en" sz="16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</a:t>
            </a:r>
            <a:br>
              <a:rPr lang="en" sz="16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 sz="16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  </a:t>
            </a:r>
            <a:r>
              <a:rPr lang="en" sz="16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'root_tokens'</a:t>
            </a:r>
            <a:r>
              <a:rPr lang="en" sz="16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: [</a:t>
            </a:r>
            <a:r>
              <a:rPr lang="en" sz="16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'töötatud'</a:t>
            </a:r>
            <a:r>
              <a:rPr lang="en" sz="16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]},</a:t>
            </a:r>
            <a:br>
              <a:rPr lang="en" sz="16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</a:b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1600">
              <a:solidFill>
                <a:srgbClr val="7F0055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4" name="Shape 164"/>
          <p:cNvSpPr txBox="1"/>
          <p:nvPr/>
        </p:nvSpPr>
        <p:spPr>
          <a:xfrm>
            <a:off x="457200" y="885850"/>
            <a:ext cx="5898299" cy="4430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65" name="Shape 1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83200" y="4420125"/>
            <a:ext cx="566068" cy="581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Shape 1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07920" y="4481108"/>
            <a:ext cx="787454" cy="459622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Shape 167"/>
          <p:cNvSpPr txBox="1"/>
          <p:nvPr/>
        </p:nvSpPr>
        <p:spPr>
          <a:xfrm>
            <a:off x="3074900" y="1268350"/>
            <a:ext cx="3352499" cy="33143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600"/>
              </a:spcBef>
              <a:buClr>
                <a:schemeClr val="dk1"/>
              </a:buClr>
              <a:buSzPct val="68750"/>
              <a:buFont typeface="Arial"/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 {</a:t>
            </a:r>
            <a:r>
              <a:rPr lang="en" sz="16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'clitic'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: </a:t>
            </a:r>
            <a:r>
              <a:rPr lang="en" sz="16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''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</a:t>
            </a:r>
            <a:b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  </a:t>
            </a:r>
            <a:r>
              <a:rPr lang="en" sz="16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'ending'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: </a:t>
            </a:r>
            <a:r>
              <a:rPr lang="en" sz="16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'0'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</a:t>
            </a:r>
            <a:b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  </a:t>
            </a:r>
            <a:r>
              <a:rPr lang="en" sz="16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'form'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: </a:t>
            </a:r>
            <a:r>
              <a:rPr lang="en" sz="16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'sg n'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</a:t>
            </a:r>
            <a:b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  </a:t>
            </a:r>
            <a:r>
              <a:rPr lang="en" sz="16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'lemma'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: </a:t>
            </a:r>
            <a:r>
              <a:rPr lang="en" sz="16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'töötatud'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</a:t>
            </a:r>
            <a:b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  </a:t>
            </a:r>
            <a:r>
              <a:rPr lang="en" sz="16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'partofspeech'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: </a:t>
            </a:r>
            <a:r>
              <a:rPr lang="en" sz="16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'A'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</a:t>
            </a:r>
            <a:b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  </a:t>
            </a:r>
            <a:r>
              <a:rPr lang="en" sz="16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'root'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: </a:t>
            </a:r>
            <a:r>
              <a:rPr lang="en" sz="16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'tööta=tud'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</a:t>
            </a:r>
            <a:b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  </a:t>
            </a:r>
            <a:r>
              <a:rPr lang="en" sz="16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'root_tokens'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: [</a:t>
            </a:r>
            <a:r>
              <a:rPr lang="en" sz="16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'töötatud'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]},</a:t>
            </a:r>
            <a:b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 {</a:t>
            </a:r>
            <a:r>
              <a:rPr lang="en" sz="16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'clitic'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: </a:t>
            </a:r>
            <a:r>
              <a:rPr lang="en" sz="16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''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</a:t>
            </a:r>
            <a:b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  </a:t>
            </a:r>
            <a:r>
              <a:rPr lang="en" sz="16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'ending'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: </a:t>
            </a:r>
            <a:r>
              <a:rPr lang="en" sz="16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'd'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</a:t>
            </a:r>
            <a:b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  </a:t>
            </a:r>
            <a:r>
              <a:rPr lang="en" sz="16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'form'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: </a:t>
            </a:r>
            <a:r>
              <a:rPr lang="en" sz="16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'pl n'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</a:t>
            </a:r>
            <a:b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  </a:t>
            </a:r>
            <a:r>
              <a:rPr lang="en" sz="16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'lemma'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: </a:t>
            </a:r>
            <a:r>
              <a:rPr lang="en" sz="16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'töötatud'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</a:t>
            </a:r>
            <a:b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  </a:t>
            </a:r>
            <a:r>
              <a:rPr lang="en" sz="16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'partofspeech'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: </a:t>
            </a:r>
            <a:r>
              <a:rPr lang="en" sz="16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'A'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</a:t>
            </a:r>
            <a:b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  </a:t>
            </a:r>
            <a:r>
              <a:rPr lang="en" sz="16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'root'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: </a:t>
            </a:r>
            <a:r>
              <a:rPr lang="en" sz="16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'tööta=tud'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</a:t>
            </a:r>
            <a:b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  </a:t>
            </a:r>
            <a:r>
              <a:rPr lang="en" sz="16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'root_tokens'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: [</a:t>
            </a:r>
            <a:r>
              <a:rPr lang="en" sz="16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'töötatud'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]}]]</a:t>
            </a:r>
          </a:p>
        </p:txBody>
      </p:sp>
    </p:spTree>
  </p:cSld>
  <p:clrMapOvr>
    <a:masterClrMapping/>
  </p:clrMapOvr>
  <p:transition spd="slow">
    <p:cut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800"/>
              <a:t>Morfoloogilise analüüsi meetodid</a:t>
            </a:r>
          </a:p>
        </p:txBody>
      </p:sp>
      <p:sp>
        <p:nvSpPr>
          <p:cNvPr id="173" name="Shape 173"/>
          <p:cNvSpPr txBox="1"/>
          <p:nvPr>
            <p:ph idx="1" type="body"/>
          </p:nvPr>
        </p:nvSpPr>
        <p:spPr>
          <a:xfrm>
            <a:off x="457200" y="12763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" sz="24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text.text, text.word_texts, text.word_spans, text.analysis, text.roots, text.lemmas, text.endings, text.forms, text.postags, text.root_tokens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sz="2400"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b="1" lang="en" sz="2400">
                <a:solidFill>
                  <a:srgbClr val="7F0055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print</a:t>
            </a:r>
            <a:r>
              <a:rPr lang="en" sz="24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(Text(</a:t>
            </a:r>
            <a:r>
              <a:rPr lang="en" sz="24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'allmaaraudteejaam'</a:t>
            </a:r>
            <a:r>
              <a:rPr lang="en" sz="24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).root_tokens)</a:t>
            </a:r>
            <a:br>
              <a:rPr lang="en" sz="24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 sz="24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[[</a:t>
            </a:r>
            <a:r>
              <a:rPr lang="en" sz="24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'all'</a:t>
            </a:r>
            <a:r>
              <a:rPr lang="en" sz="24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" sz="24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'maa'</a:t>
            </a:r>
            <a:r>
              <a:rPr lang="en" sz="24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" sz="24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'raud'</a:t>
            </a:r>
            <a:r>
              <a:rPr lang="en" sz="24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" sz="24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'tee'</a:t>
            </a:r>
            <a:r>
              <a:rPr lang="en" sz="24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" sz="24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'jaam'</a:t>
            </a:r>
            <a:r>
              <a:rPr lang="en" sz="24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]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0100B6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800">
              <a:solidFill>
                <a:srgbClr val="0100B6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rgbClr val="0100B6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74" name="Shape 174"/>
          <p:cNvSpPr txBox="1"/>
          <p:nvPr/>
        </p:nvSpPr>
        <p:spPr>
          <a:xfrm>
            <a:off x="457200" y="885850"/>
            <a:ext cx="5898299" cy="4430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75" name="Shape 1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83200" y="4420125"/>
            <a:ext cx="566068" cy="581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Shape 1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07920" y="4481108"/>
            <a:ext cx="787454" cy="4596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800"/>
              <a:t>Morfoloogiline süntees</a:t>
            </a:r>
          </a:p>
        </p:txBody>
      </p:sp>
      <p:sp>
        <p:nvSpPr>
          <p:cNvPr id="182" name="Shape 182"/>
          <p:cNvSpPr txBox="1"/>
          <p:nvPr>
            <p:ph idx="1" type="body"/>
          </p:nvPr>
        </p:nvSpPr>
        <p:spPr>
          <a:xfrm>
            <a:off x="533400" y="11239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b="1" lang="en" sz="2400">
                <a:solidFill>
                  <a:srgbClr val="7F0055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from</a:t>
            </a:r>
            <a:r>
              <a:rPr lang="en" sz="24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estnltk </a:t>
            </a:r>
            <a:r>
              <a:rPr b="1" lang="en" sz="2400">
                <a:solidFill>
                  <a:srgbClr val="7F0055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import</a:t>
            </a:r>
            <a:r>
              <a:rPr lang="en" sz="24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synthesize</a:t>
            </a:r>
            <a:br>
              <a:rPr lang="en" sz="24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b="1" lang="en" sz="2400">
                <a:solidFill>
                  <a:srgbClr val="7F0055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print </a:t>
            </a:r>
            <a:r>
              <a:rPr lang="en" sz="24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(synthesize(</a:t>
            </a:r>
            <a:r>
              <a:rPr lang="en" sz="24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'pood'</a:t>
            </a:r>
            <a:r>
              <a:rPr lang="en" sz="24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" sz="24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'pl p'</a:t>
            </a:r>
            <a:r>
              <a:rPr lang="en" sz="24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 partofspeech=</a:t>
            </a:r>
            <a:r>
              <a:rPr lang="en" sz="24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'S'</a:t>
            </a:r>
            <a:r>
              <a:rPr lang="en" sz="24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))</a:t>
            </a:r>
            <a:br>
              <a:rPr lang="en" sz="24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 sz="24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[</a:t>
            </a:r>
            <a:r>
              <a:rPr lang="en" sz="24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'poode'</a:t>
            </a:r>
            <a:r>
              <a:rPr lang="en" sz="24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" sz="24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'poodisid'</a:t>
            </a:r>
            <a:r>
              <a:rPr lang="en" sz="24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]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br>
              <a:rPr lang="en" sz="24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b="1" lang="en" sz="2400">
                <a:solidFill>
                  <a:srgbClr val="7F0055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print </a:t>
            </a:r>
            <a:r>
              <a:rPr lang="en" sz="24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(synthesize(</a:t>
            </a:r>
            <a:r>
              <a:rPr lang="en" sz="24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'palk'</a:t>
            </a:r>
            <a:r>
              <a:rPr lang="en" sz="24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" sz="24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'sg kom'</a:t>
            </a:r>
            <a:r>
              <a:rPr lang="en" sz="24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))</a:t>
            </a:r>
            <a:br>
              <a:rPr lang="en" sz="24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 sz="24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[</a:t>
            </a:r>
            <a:r>
              <a:rPr lang="en" sz="24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'palgaga'</a:t>
            </a:r>
            <a:r>
              <a:rPr lang="en" sz="24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" sz="24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'palgiga'</a:t>
            </a:r>
            <a:r>
              <a:rPr lang="en" sz="24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]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b="1" sz="2400">
              <a:solidFill>
                <a:srgbClr val="0C450D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3" name="Shape 183"/>
          <p:cNvSpPr txBox="1"/>
          <p:nvPr/>
        </p:nvSpPr>
        <p:spPr>
          <a:xfrm>
            <a:off x="457200" y="885850"/>
            <a:ext cx="5898299" cy="4430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84" name="Shape 1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83200" y="4420125"/>
            <a:ext cx="566068" cy="581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Shape 1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07920" y="4481108"/>
            <a:ext cx="787454" cy="4596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800"/>
              <a:t>Nimeolemite tuvastamine</a:t>
            </a:r>
          </a:p>
        </p:txBody>
      </p:sp>
      <p:sp>
        <p:nvSpPr>
          <p:cNvPr id="191" name="Shape 191"/>
          <p:cNvSpPr txBox="1"/>
          <p:nvPr>
            <p:ph idx="1" type="body"/>
          </p:nvPr>
        </p:nvSpPr>
        <p:spPr>
          <a:xfrm>
            <a:off x="457200" y="14287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text = Text(</a:t>
            </a:r>
            <a:r>
              <a:rPr lang="en" sz="24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'Eesti piirneb põhjas üle Soome lahe Soome Vabariigiga. Riigikogu on Eesti Vabariigi parlament. 2005. aastal sai peaministriks Andrus Ansip.'</a:t>
            </a:r>
            <a:r>
              <a:rPr lang="en" sz="24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br>
              <a:rPr lang="en" sz="24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b="1" lang="en" sz="2400">
                <a:solidFill>
                  <a:srgbClr val="7F0055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print </a:t>
            </a:r>
            <a:r>
              <a:rPr lang="en" sz="24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b="1" lang="en" sz="2400">
                <a:solidFill>
                  <a:srgbClr val="7F0055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zip</a:t>
            </a:r>
            <a:r>
              <a:rPr lang="en" sz="24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(text.named_entities, text.named_entity_labels))</a:t>
            </a:r>
            <a:br>
              <a:rPr lang="en" sz="24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 sz="24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[(</a:t>
            </a:r>
            <a:r>
              <a:rPr lang="en" sz="24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'Eesti'</a:t>
            </a:r>
            <a:r>
              <a:rPr lang="en" sz="24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" sz="24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'LOC'</a:t>
            </a:r>
            <a:r>
              <a:rPr lang="en" sz="24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), (</a:t>
            </a:r>
            <a:r>
              <a:rPr lang="en" sz="24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'Soome laht'</a:t>
            </a:r>
            <a:r>
              <a:rPr lang="en" sz="24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" sz="24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'LOC'</a:t>
            </a:r>
            <a:r>
              <a:rPr lang="en" sz="24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), (</a:t>
            </a:r>
            <a:r>
              <a:rPr lang="en" sz="24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'Soome Vabariik'</a:t>
            </a:r>
            <a:r>
              <a:rPr lang="en" sz="24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" sz="24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'LOC'</a:t>
            </a:r>
            <a:r>
              <a:rPr lang="en" sz="24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), (</a:t>
            </a:r>
            <a:r>
              <a:rPr lang="en" sz="24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'Riigikogu'</a:t>
            </a:r>
            <a:r>
              <a:rPr lang="en" sz="24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" sz="24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'ORG'</a:t>
            </a:r>
            <a:r>
              <a:rPr lang="en" sz="24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), (</a:t>
            </a:r>
            <a:r>
              <a:rPr lang="en" sz="24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'Eesti vabariik'</a:t>
            </a:r>
            <a:r>
              <a:rPr lang="en" sz="24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" sz="24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'LOC'</a:t>
            </a:r>
            <a:r>
              <a:rPr lang="en" sz="24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), (</a:t>
            </a:r>
            <a:r>
              <a:rPr lang="en" sz="24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'Andrus Ansip'</a:t>
            </a:r>
            <a:r>
              <a:rPr lang="en" sz="24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" sz="24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'PER'</a:t>
            </a:r>
            <a:r>
              <a:rPr lang="en" sz="24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)]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1" sz="2400">
              <a:solidFill>
                <a:srgbClr val="7F0055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0100B6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92" name="Shape 1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83200" y="4420125"/>
            <a:ext cx="566068" cy="581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Shape 1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07920" y="4481108"/>
            <a:ext cx="787454" cy="4596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800"/>
              <a:t>Nimeolemite tuvastamine</a:t>
            </a:r>
          </a:p>
        </p:txBody>
      </p:sp>
      <p:sp>
        <p:nvSpPr>
          <p:cNvPr id="199" name="Shape 199"/>
          <p:cNvSpPr txBox="1"/>
          <p:nvPr>
            <p:ph idx="1" type="body"/>
          </p:nvPr>
        </p:nvSpPr>
        <p:spPr>
          <a:xfrm>
            <a:off x="457200" y="14287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b="1" lang="en" sz="2400">
                <a:solidFill>
                  <a:srgbClr val="7F0055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print </a:t>
            </a:r>
            <a:r>
              <a:rPr lang="en" sz="24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b="1" lang="en" sz="2400">
                <a:solidFill>
                  <a:srgbClr val="7F0055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zip</a:t>
            </a:r>
            <a:r>
              <a:rPr lang="en" sz="24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(text.word_texts, text.labels))</a:t>
            </a:r>
            <a:br>
              <a:rPr lang="en" sz="24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 sz="24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[(</a:t>
            </a:r>
            <a:r>
              <a:rPr lang="en" sz="24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'Eesti'</a:t>
            </a:r>
            <a:r>
              <a:rPr lang="en" sz="24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" sz="24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'B-LOC'</a:t>
            </a:r>
            <a:r>
              <a:rPr lang="en" sz="24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), (</a:t>
            </a:r>
            <a:r>
              <a:rPr lang="en" sz="24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'piirneb'</a:t>
            </a:r>
            <a:r>
              <a:rPr lang="en" sz="24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" sz="24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'O'</a:t>
            </a:r>
            <a:r>
              <a:rPr lang="en" sz="24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), (</a:t>
            </a:r>
            <a:r>
              <a:rPr lang="en" sz="24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'põhjas'</a:t>
            </a:r>
            <a:r>
              <a:rPr lang="en" sz="24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" sz="24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'O'</a:t>
            </a:r>
            <a:r>
              <a:rPr lang="en" sz="24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), (</a:t>
            </a:r>
            <a:r>
              <a:rPr lang="en" sz="24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'üle'</a:t>
            </a:r>
            <a:r>
              <a:rPr lang="en" sz="24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" sz="24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'O'</a:t>
            </a:r>
            <a:r>
              <a:rPr lang="en" sz="24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), (</a:t>
            </a:r>
            <a:r>
              <a:rPr lang="en" sz="24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'Soome'</a:t>
            </a:r>
            <a:r>
              <a:rPr lang="en" sz="24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" sz="24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'B-LOC'</a:t>
            </a:r>
            <a:r>
              <a:rPr lang="en" sz="24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), (</a:t>
            </a:r>
            <a:r>
              <a:rPr lang="en" sz="24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'lahe'</a:t>
            </a:r>
            <a:r>
              <a:rPr lang="en" sz="24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" sz="24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'I-LOC'</a:t>
            </a:r>
            <a:r>
              <a:rPr lang="en" sz="24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), (</a:t>
            </a:r>
            <a:r>
              <a:rPr lang="en" sz="24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'Soome'</a:t>
            </a:r>
            <a:r>
              <a:rPr lang="en" sz="24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" sz="24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'B-LOC'</a:t>
            </a:r>
            <a:r>
              <a:rPr lang="en" sz="24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), (</a:t>
            </a:r>
            <a:r>
              <a:rPr lang="en" sz="24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'Vabariigiga'</a:t>
            </a:r>
            <a:r>
              <a:rPr lang="en" sz="24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" sz="24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'I-LOC'</a:t>
            </a:r>
            <a:r>
              <a:rPr lang="en" sz="24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), (</a:t>
            </a:r>
            <a:r>
              <a:rPr lang="en" sz="24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'.'</a:t>
            </a:r>
            <a:r>
              <a:rPr lang="en" sz="24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" sz="24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'O'</a:t>
            </a:r>
            <a:r>
              <a:rPr lang="en" sz="24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), (</a:t>
            </a:r>
            <a:r>
              <a:rPr lang="en" sz="24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'Riigikogu'</a:t>
            </a:r>
            <a:r>
              <a:rPr lang="en" sz="24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" sz="24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'B-ORG'</a:t>
            </a:r>
            <a:r>
              <a:rPr lang="en" sz="24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), (</a:t>
            </a:r>
            <a:r>
              <a:rPr lang="en" sz="24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'on'</a:t>
            </a:r>
            <a:r>
              <a:rPr lang="en" sz="24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" sz="24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'O'</a:t>
            </a:r>
            <a:r>
              <a:rPr lang="en" sz="24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), (</a:t>
            </a:r>
            <a:r>
              <a:rPr lang="en" sz="24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'Eesti'</a:t>
            </a:r>
            <a:r>
              <a:rPr lang="en" sz="24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" sz="24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'B-LOC'</a:t>
            </a:r>
            <a:r>
              <a:rPr lang="en" sz="24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), (</a:t>
            </a:r>
            <a:r>
              <a:rPr lang="en" sz="24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'Vabariigi'</a:t>
            </a:r>
            <a:r>
              <a:rPr lang="en" sz="24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" sz="24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'I-LOC'</a:t>
            </a:r>
            <a:r>
              <a:rPr lang="en" sz="24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), (</a:t>
            </a:r>
            <a:r>
              <a:rPr lang="en" sz="24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'parlament'</a:t>
            </a:r>
            <a:r>
              <a:rPr lang="en" sz="24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" sz="24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'O'</a:t>
            </a:r>
            <a:r>
              <a:rPr lang="en" sz="24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), (</a:t>
            </a:r>
            <a:r>
              <a:rPr lang="en" sz="24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'.'</a:t>
            </a:r>
            <a:r>
              <a:rPr lang="en" sz="24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" sz="24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'O'</a:t>
            </a:r>
            <a:r>
              <a:rPr lang="en" sz="24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), (</a:t>
            </a:r>
            <a:r>
              <a:rPr lang="en" sz="24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'2005.'</a:t>
            </a:r>
            <a:r>
              <a:rPr lang="en" sz="24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" sz="24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'O'</a:t>
            </a:r>
            <a:r>
              <a:rPr lang="en" sz="24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), (</a:t>
            </a:r>
            <a:r>
              <a:rPr lang="en" sz="24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'aastal'</a:t>
            </a:r>
            <a:r>
              <a:rPr lang="en" sz="24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" sz="24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'O'</a:t>
            </a:r>
            <a:r>
              <a:rPr lang="en" sz="24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), (</a:t>
            </a:r>
            <a:r>
              <a:rPr lang="en" sz="24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'sai'</a:t>
            </a:r>
            <a:r>
              <a:rPr lang="en" sz="24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" sz="24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'O'</a:t>
            </a:r>
            <a:r>
              <a:rPr lang="en" sz="24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), (</a:t>
            </a:r>
            <a:r>
              <a:rPr lang="en" sz="24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'peaministriks'</a:t>
            </a:r>
            <a:r>
              <a:rPr lang="en" sz="24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" sz="24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'O'</a:t>
            </a:r>
            <a:r>
              <a:rPr lang="en" sz="24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), (</a:t>
            </a:r>
            <a:r>
              <a:rPr lang="en" sz="24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'Andrus'</a:t>
            </a:r>
            <a:r>
              <a:rPr lang="en" sz="24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" sz="24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'B-PER'</a:t>
            </a:r>
            <a:r>
              <a:rPr lang="en" sz="24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), (</a:t>
            </a:r>
            <a:r>
              <a:rPr lang="en" sz="24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'Ansip'</a:t>
            </a:r>
            <a:r>
              <a:rPr lang="en" sz="24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" sz="24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'I-PER'</a:t>
            </a:r>
            <a:r>
              <a:rPr lang="en" sz="24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), (</a:t>
            </a:r>
            <a:r>
              <a:rPr lang="en" sz="24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'.'</a:t>
            </a:r>
            <a:r>
              <a:rPr lang="en" sz="24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" sz="24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'O'</a:t>
            </a:r>
            <a:r>
              <a:rPr lang="en" sz="24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)]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00" name="Shape 2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83200" y="4420125"/>
            <a:ext cx="566068" cy="581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Shape 2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07920" y="4481108"/>
            <a:ext cx="787454" cy="4596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800"/>
              <a:t>Ajaväljendite tuvastamine</a:t>
            </a:r>
          </a:p>
        </p:txBody>
      </p:sp>
      <p:sp>
        <p:nvSpPr>
          <p:cNvPr id="207" name="Shape 207"/>
          <p:cNvSpPr txBox="1"/>
          <p:nvPr>
            <p:ph idx="1" type="body"/>
          </p:nvPr>
        </p:nvSpPr>
        <p:spPr>
          <a:xfrm>
            <a:off x="457200" y="1422374"/>
            <a:ext cx="8280899" cy="2586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text = Text(</a:t>
            </a:r>
            <a:r>
              <a:rPr lang="en" sz="24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'Potsataja ütles eile, et vaatavad nüüd Genaga viie aasta plaanid uuesti üle.'</a:t>
            </a:r>
            <a:r>
              <a:rPr lang="en" sz="24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br>
              <a:rPr lang="en" sz="24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b="1" lang="en" sz="2400">
                <a:solidFill>
                  <a:srgbClr val="7F0055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print </a:t>
            </a:r>
            <a:r>
              <a:rPr lang="en" sz="24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b="1" lang="en" sz="2400">
                <a:solidFill>
                  <a:srgbClr val="7F0055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zip</a:t>
            </a:r>
            <a:r>
              <a:rPr lang="en" sz="24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(text.timex_texts, text.timex_values))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br>
              <a:rPr lang="en" sz="24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 sz="24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[(</a:t>
            </a:r>
            <a:r>
              <a:rPr lang="en" sz="24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'eile'</a:t>
            </a:r>
            <a:r>
              <a:rPr lang="en" sz="24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" sz="24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'2015-10-29'</a:t>
            </a:r>
            <a:r>
              <a:rPr lang="en" sz="24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), (</a:t>
            </a:r>
            <a:r>
              <a:rPr lang="en" sz="24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'nüüd'</a:t>
            </a:r>
            <a:r>
              <a:rPr lang="en" sz="24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" sz="24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'PRESENT_REF'</a:t>
            </a:r>
            <a:r>
              <a:rPr lang="en" sz="24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), (</a:t>
            </a:r>
            <a:r>
              <a:rPr lang="en" sz="24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'viie aasta'</a:t>
            </a:r>
            <a:r>
              <a:rPr lang="en" sz="24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" sz="24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'P5Y'</a:t>
            </a:r>
            <a:r>
              <a:rPr lang="en" sz="24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)]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08" name="Shape 2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83200" y="4420125"/>
            <a:ext cx="566068" cy="581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Shape 20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07920" y="4481108"/>
            <a:ext cx="787454" cy="4596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800"/>
              <a:t>Estnltk-s on veel asju</a:t>
            </a:r>
          </a:p>
        </p:txBody>
      </p:sp>
      <p:sp>
        <p:nvSpPr>
          <p:cNvPr id="215" name="Shape 215"/>
          <p:cNvSpPr txBox="1"/>
          <p:nvPr>
            <p:ph idx="1" type="body"/>
          </p:nvPr>
        </p:nvSpPr>
        <p:spPr>
          <a:xfrm>
            <a:off x="457200" y="1200150"/>
            <a:ext cx="8229600" cy="37148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61950" lvl="0" marL="457200" rtl="0">
              <a:spcBef>
                <a:spcPts val="0"/>
              </a:spcBef>
              <a:buSzPct val="100000"/>
              <a:buFont typeface="Times New Roman"/>
              <a:buChar char="❖"/>
            </a:pPr>
            <a:r>
              <a:rPr lang="en" sz="2100">
                <a:latin typeface="Times New Roman"/>
                <a:ea typeface="Times New Roman"/>
                <a:cs typeface="Times New Roman"/>
                <a:sym typeface="Times New Roman"/>
              </a:rPr>
              <a:t>Osalausestaja</a:t>
            </a:r>
          </a:p>
          <a:p>
            <a:pPr indent="-361950" lvl="0" marL="457200" rtl="0">
              <a:spcBef>
                <a:spcPts val="0"/>
              </a:spcBef>
              <a:buSzPct val="100000"/>
              <a:buFont typeface="Times New Roman"/>
              <a:buChar char="❖"/>
            </a:pPr>
            <a:r>
              <a:rPr lang="en" sz="2100">
                <a:latin typeface="Times New Roman"/>
                <a:ea typeface="Times New Roman"/>
                <a:cs typeface="Times New Roman"/>
                <a:sym typeface="Times New Roman"/>
              </a:rPr>
              <a:t>Verbiahelate tuvastaja</a:t>
            </a:r>
          </a:p>
          <a:p>
            <a:pPr indent="-361950" lvl="0" marL="457200" rtl="0">
              <a:spcBef>
                <a:spcPts val="0"/>
              </a:spcBef>
              <a:buSzPct val="100000"/>
              <a:buFont typeface="Times New Roman"/>
              <a:buChar char="❖"/>
            </a:pPr>
            <a:r>
              <a:rPr lang="en" sz="2100">
                <a:latin typeface="Times New Roman"/>
                <a:ea typeface="Times New Roman"/>
                <a:cs typeface="Times New Roman"/>
                <a:sym typeface="Times New Roman"/>
              </a:rPr>
              <a:t>Wordneti liides</a:t>
            </a:r>
          </a:p>
          <a:p>
            <a:pPr indent="-361950" lvl="0" marL="457200" rtl="0">
              <a:spcBef>
                <a:spcPts val="0"/>
              </a:spcBef>
              <a:buSzPct val="100000"/>
              <a:buFont typeface="Times New Roman"/>
              <a:buChar char="❖"/>
            </a:pPr>
            <a:r>
              <a:rPr lang="en" sz="2100">
                <a:latin typeface="Times New Roman"/>
                <a:ea typeface="Times New Roman"/>
                <a:cs typeface="Times New Roman"/>
                <a:sym typeface="Times New Roman"/>
              </a:rPr>
              <a:t>TEI korpuste lugemise liides</a:t>
            </a:r>
          </a:p>
          <a:p>
            <a:pPr indent="-361950" lvl="0" marL="457200" rtl="0">
              <a:spcBef>
                <a:spcPts val="0"/>
              </a:spcBef>
              <a:buSzPct val="100000"/>
              <a:buFont typeface="Times New Roman"/>
              <a:buChar char="❖"/>
            </a:pPr>
            <a:r>
              <a:rPr lang="en" sz="2100">
                <a:latin typeface="Times New Roman"/>
                <a:ea typeface="Times New Roman"/>
                <a:cs typeface="Times New Roman"/>
                <a:sym typeface="Times New Roman"/>
              </a:rPr>
              <a:t>Wikipedia lugemise liides</a:t>
            </a:r>
          </a:p>
          <a:p>
            <a:pPr indent="-361950" lvl="0" marL="457200" rtl="0">
              <a:spcBef>
                <a:spcPts val="0"/>
              </a:spcBef>
              <a:buSzPct val="100000"/>
              <a:buFont typeface="Times New Roman"/>
              <a:buChar char="❖"/>
            </a:pPr>
            <a:r>
              <a:rPr lang="en" sz="2100">
                <a:latin typeface="Times New Roman"/>
                <a:ea typeface="Times New Roman"/>
                <a:cs typeface="Times New Roman"/>
                <a:sym typeface="Times New Roman"/>
              </a:rPr>
              <a:t>Estnltk kihtide ilutrükk</a:t>
            </a:r>
          </a:p>
          <a:p>
            <a:pPr indent="-361950" lvl="0" marL="457200" rtl="0">
              <a:spcBef>
                <a:spcPts val="0"/>
              </a:spcBef>
              <a:buSzPct val="100000"/>
              <a:buFont typeface="Times New Roman"/>
              <a:buChar char="❖"/>
            </a:pPr>
            <a:r>
              <a:rPr lang="en" sz="2100">
                <a:latin typeface="Times New Roman"/>
                <a:ea typeface="Times New Roman"/>
                <a:cs typeface="Times New Roman"/>
                <a:sym typeface="Times New Roman"/>
              </a:rPr>
              <a:t>Grammatikapõhine infoeraldusmoodul</a:t>
            </a:r>
          </a:p>
          <a:p>
            <a:pPr indent="-361950" lvl="0" marL="457200" rtl="0">
              <a:spcBef>
                <a:spcPts val="0"/>
              </a:spcBef>
              <a:buSzPct val="100000"/>
              <a:buFont typeface="Times New Roman"/>
              <a:buChar char="❖"/>
            </a:pPr>
            <a:r>
              <a:rPr lang="en" sz="2100">
                <a:latin typeface="Times New Roman"/>
                <a:ea typeface="Times New Roman"/>
                <a:cs typeface="Times New Roman"/>
                <a:sym typeface="Times New Roman"/>
              </a:rPr>
              <a:t>Elasticu andmebaasi tugi</a:t>
            </a:r>
          </a:p>
          <a:p>
            <a:pPr indent="-361950" lvl="0" marL="457200" rtl="0">
              <a:spcBef>
                <a:spcPts val="0"/>
              </a:spcBef>
              <a:buSzPct val="100000"/>
              <a:buFont typeface="Times New Roman"/>
              <a:buChar char="❖"/>
            </a:pPr>
            <a:r>
              <a:rPr lang="en" sz="2100">
                <a:latin typeface="Times New Roman"/>
                <a:ea typeface="Times New Roman"/>
                <a:cs typeface="Times New Roman"/>
                <a:sym typeface="Times New Roman"/>
              </a:rPr>
              <a:t>Korpusepõhine ühestaja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1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1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16" name="Shape 2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83200" y="4420125"/>
            <a:ext cx="566068" cy="581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Shape 2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07920" y="4481108"/>
            <a:ext cx="787454" cy="459622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Shape 218"/>
          <p:cNvSpPr txBox="1"/>
          <p:nvPr/>
        </p:nvSpPr>
        <p:spPr>
          <a:xfrm>
            <a:off x="242175" y="4324275"/>
            <a:ext cx="7444499" cy="34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600"/>
              </a:spcBef>
              <a:buNone/>
            </a:pPr>
            <a:r>
              <a:rPr b="1"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Kasutusjuhend: </a:t>
            </a:r>
            <a:r>
              <a:rPr b="1" lang="en" sz="18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5"/>
              </a:rPr>
              <a:t>http://estnltk.github.io/estnltk/index.html</a:t>
            </a:r>
          </a:p>
        </p:txBody>
      </p:sp>
    </p:spTree>
  </p:cSld>
  <p:clrMapOvr>
    <a:masterClrMapping/>
  </p:clrMapOvr>
  <p:transition spd="slow">
    <p:cut/>
  </p:transition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 txBox="1"/>
          <p:nvPr>
            <p:ph type="title"/>
          </p:nvPr>
        </p:nvSpPr>
        <p:spPr>
          <a:xfrm>
            <a:off x="457200" y="205975"/>
            <a:ext cx="85998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800"/>
              <a:t>Masinõppetarkvara tekstide klassifitseerimiseks</a:t>
            </a:r>
          </a:p>
        </p:txBody>
      </p:sp>
      <p:sp>
        <p:nvSpPr>
          <p:cNvPr id="224" name="Shape 224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Töötab Exceli ja CSV failidega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Põhjalik tagasisidesüsteem</a:t>
            </a:r>
          </a:p>
          <a:p>
            <a:pPr indent="0" lvl="0" marL="457200" rtl="0">
              <a:spcBef>
                <a:spcPts val="0"/>
              </a:spcBef>
              <a:buNone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täpsus, saagis ja F1-skoor</a:t>
            </a:r>
          </a:p>
          <a:p>
            <a:pPr indent="0" lvl="0" marL="457200" rtl="0">
              <a:spcBef>
                <a:spcPts val="0"/>
              </a:spcBef>
              <a:buNone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olulised tunnused</a:t>
            </a:r>
          </a:p>
          <a:p>
            <a:pPr indent="0" lvl="0" marL="457200" rtl="0">
              <a:spcBef>
                <a:spcPts val="0"/>
              </a:spcBef>
              <a:buNone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probleemsed tekstid, millega tarkvara hätta jääb</a:t>
            </a:r>
          </a:p>
          <a:p>
            <a:pPr rtl="0">
              <a:spcBef>
                <a:spcPts val="0"/>
              </a:spcBef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Käsureatööriistad + API</a:t>
            </a:r>
          </a:p>
          <a:p>
            <a:pPr rtl="0">
              <a:spcBef>
                <a:spcPts val="0"/>
              </a:spcBef>
              <a:buNone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Lähtekood: </a:t>
            </a:r>
            <a:r>
              <a:rPr lang="en" sz="18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/>
              </a:rPr>
              <a:t>https://github.com/estnltk/textclassifier</a:t>
            </a:r>
          </a:p>
          <a:p>
            <a:pPr rtl="0">
              <a:spcBef>
                <a:spcPts val="0"/>
              </a:spcBef>
              <a:buNone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Kasutusjuhend: </a:t>
            </a:r>
            <a:r>
              <a:rPr lang="en" sz="18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/>
              </a:rPr>
              <a:t>http://estnltk.github.io/estnltk/1.3/tutorials/textclassifier.html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25" name="Shape 2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07920" y="4481108"/>
            <a:ext cx="787454" cy="4596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 txBox="1"/>
          <p:nvPr>
            <p:ph type="title"/>
          </p:nvPr>
        </p:nvSpPr>
        <p:spPr>
          <a:xfrm>
            <a:off x="457200" y="31525"/>
            <a:ext cx="8229600" cy="7269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800"/>
              <a:t>Andmestik kommentaaride ja hinnangutega</a:t>
            </a:r>
          </a:p>
        </p:txBody>
      </p:sp>
      <p:pic>
        <p:nvPicPr>
          <p:cNvPr id="231" name="Shape 2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6437" y="858523"/>
            <a:ext cx="7758723" cy="4235800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Shape 232"/>
          <p:cNvSpPr txBox="1"/>
          <p:nvPr/>
        </p:nvSpPr>
        <p:spPr>
          <a:xfrm>
            <a:off x="205075" y="4777825"/>
            <a:ext cx="3149999" cy="1640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hinnavaatlus.ee andmestik</a:t>
            </a:r>
          </a:p>
        </p:txBody>
      </p:sp>
    </p:spTree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800"/>
              <a:t>Estnltk eesmärgid</a:t>
            </a:r>
          </a:p>
        </p:txBody>
      </p:sp>
      <p:sp>
        <p:nvSpPr>
          <p:cNvPr id="84" name="Shape 84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800">
                <a:latin typeface="Times New Roman"/>
                <a:ea typeface="Times New Roman"/>
                <a:cs typeface="Times New Roman"/>
                <a:sym typeface="Times New Roman"/>
              </a:rPr>
              <a:t>Lihtne õppida ja õpetada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800">
                <a:latin typeface="Times New Roman"/>
                <a:ea typeface="Times New Roman"/>
                <a:cs typeface="Times New Roman"/>
                <a:sym typeface="Times New Roman"/>
              </a:rPr>
              <a:t>Tüüpülesannete lahendamine</a:t>
            </a:r>
          </a:p>
          <a:p>
            <a:pPr indent="457200" lvl="0" rtl="0">
              <a:spcBef>
                <a:spcPts val="0"/>
              </a:spcBef>
              <a:buNone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sõnestamine, lemmatiseerimine, morfoloogiline analüüs, nimeolemite tuvastus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800">
                <a:latin typeface="Times New Roman"/>
                <a:ea typeface="Times New Roman"/>
                <a:cs typeface="Times New Roman"/>
                <a:sym typeface="Times New Roman"/>
              </a:rPr>
              <a:t>Tööriistade loomine</a:t>
            </a:r>
          </a:p>
          <a:p>
            <a:pPr indent="457200" rtl="0">
              <a:spcBef>
                <a:spcPts val="0"/>
              </a:spcBef>
              <a:buNone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teksti klassfitseerimine, struktureeritud info eraldamine tekstidest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800">
                <a:latin typeface="Times New Roman"/>
                <a:ea typeface="Times New Roman"/>
                <a:cs typeface="Times New Roman"/>
                <a:sym typeface="Times New Roman"/>
              </a:rPr>
              <a:t>Tasuta ning avatud lähtekoodiga GPLv2 alusel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85" name="Shape 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83200" y="4420125"/>
            <a:ext cx="566068" cy="581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Shape 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07920" y="4481108"/>
            <a:ext cx="787454" cy="4596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Shape 2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6437" y="858523"/>
            <a:ext cx="7758723" cy="4235800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Shape 238"/>
          <p:cNvSpPr txBox="1"/>
          <p:nvPr>
            <p:ph type="title"/>
          </p:nvPr>
        </p:nvSpPr>
        <p:spPr>
          <a:xfrm>
            <a:off x="457200" y="31525"/>
            <a:ext cx="8229600" cy="7269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800"/>
              <a:t>Tarkvara õpib hinnanguid ennustama</a:t>
            </a:r>
          </a:p>
        </p:txBody>
      </p:sp>
      <p:sp>
        <p:nvSpPr>
          <p:cNvPr id="239" name="Shape 239"/>
          <p:cNvSpPr txBox="1"/>
          <p:nvPr/>
        </p:nvSpPr>
        <p:spPr>
          <a:xfrm>
            <a:off x="205075" y="4777825"/>
            <a:ext cx="3149999" cy="1640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hinnavaatlus.ee andmestik</a:t>
            </a:r>
          </a:p>
        </p:txBody>
      </p:sp>
      <p:sp>
        <p:nvSpPr>
          <p:cNvPr id="240" name="Shape 240"/>
          <p:cNvSpPr/>
          <p:nvPr/>
        </p:nvSpPr>
        <p:spPr>
          <a:xfrm>
            <a:off x="7292775" y="1361775"/>
            <a:ext cx="1082399" cy="3710399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41" name="Shape 241"/>
          <p:cNvSpPr txBox="1"/>
          <p:nvPr/>
        </p:nvSpPr>
        <p:spPr>
          <a:xfrm>
            <a:off x="7292775" y="1361775"/>
            <a:ext cx="1386000" cy="37103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?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?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?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?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?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 txBox="1"/>
          <p:nvPr>
            <p:ph type="title"/>
          </p:nvPr>
        </p:nvSpPr>
        <p:spPr>
          <a:xfrm>
            <a:off x="457200" y="31525"/>
            <a:ext cx="8229600" cy="7269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800"/>
              <a:t>Õpitud mudeli täpsus</a:t>
            </a:r>
          </a:p>
        </p:txBody>
      </p:sp>
      <p:sp>
        <p:nvSpPr>
          <p:cNvPr id="247" name="Shape 247"/>
          <p:cNvSpPr txBox="1"/>
          <p:nvPr/>
        </p:nvSpPr>
        <p:spPr>
          <a:xfrm>
            <a:off x="205075" y="4777825"/>
            <a:ext cx="3149999" cy="1640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hinnavaatlus.ee dataset</a:t>
            </a:r>
          </a:p>
        </p:txBody>
      </p:sp>
      <p:pic>
        <p:nvPicPr>
          <p:cNvPr id="248" name="Shape 2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187" y="1089550"/>
            <a:ext cx="3209925" cy="280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Shape 2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31676" y="982750"/>
            <a:ext cx="4406450" cy="342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Shape 2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83200" y="4420125"/>
            <a:ext cx="566068" cy="581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Shape 25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07920" y="4481108"/>
            <a:ext cx="787454" cy="4596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Shape 2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55480"/>
            <a:ext cx="9143999" cy="16068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Shape 2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450" y="2209852"/>
            <a:ext cx="9144000" cy="27850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 txBox="1"/>
          <p:nvPr>
            <p:ph type="title"/>
          </p:nvPr>
        </p:nvSpPr>
        <p:spPr>
          <a:xfrm>
            <a:off x="457200" y="205996"/>
            <a:ext cx="8229600" cy="43511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rtl="0" algn="ctr">
              <a:spcBef>
                <a:spcPts val="0"/>
              </a:spcBef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ametliku slaidikava lõpp ..</a:t>
            </a:r>
          </a:p>
        </p:txBody>
      </p:sp>
    </p:spTree>
  </p:cSld>
  <p:clrMapOvr>
    <a:masterClrMapping/>
  </p:clrMapOvr>
  <p:transition spd="slow">
    <p:cut/>
  </p:transition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 txBox="1"/>
          <p:nvPr>
            <p:ph type="title"/>
          </p:nvPr>
        </p:nvSpPr>
        <p:spPr>
          <a:xfrm>
            <a:off x="457200" y="205996"/>
            <a:ext cx="8229600" cy="43511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ja nüüd auhinnamäng!</a:t>
            </a:r>
          </a:p>
        </p:txBody>
      </p:sp>
    </p:spTree>
  </p:cSld>
  <p:clrMapOvr>
    <a:masterClrMapping/>
  </p:clrMapOvr>
  <p:transition spd="slow">
    <p:cut/>
  </p:transition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 txBox="1"/>
          <p:nvPr>
            <p:ph type="title"/>
          </p:nvPr>
        </p:nvSpPr>
        <p:spPr>
          <a:xfrm>
            <a:off x="457200" y="205996"/>
            <a:ext cx="8229600" cy="43511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Küsimus: mitu autorit on Estnltk teegil?</a:t>
            </a:r>
          </a:p>
        </p:txBody>
      </p:sp>
    </p:spTree>
  </p:cSld>
  <p:clrMapOvr>
    <a:masterClrMapping/>
  </p:clrMapOvr>
  <p:transition spd="slow">
    <p:cut/>
  </p:transition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 txBox="1"/>
          <p:nvPr>
            <p:ph type="title"/>
          </p:nvPr>
        </p:nvSpPr>
        <p:spPr>
          <a:xfrm>
            <a:off x="457200" y="205996"/>
            <a:ext cx="8229600" cy="43511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vastus on ..</a:t>
            </a:r>
          </a:p>
        </p:txBody>
      </p:sp>
    </p:spTree>
  </p:cSld>
  <p:clrMapOvr>
    <a:masterClrMapping/>
  </p:clrMapOvr>
  <p:transition spd="slow">
    <p:cut/>
  </p:transition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hape 282"/>
          <p:cNvSpPr txBox="1"/>
          <p:nvPr>
            <p:ph type="title"/>
          </p:nvPr>
        </p:nvSpPr>
        <p:spPr>
          <a:xfrm>
            <a:off x="457200" y="205996"/>
            <a:ext cx="8229600" cy="43511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vastus on ...</a:t>
            </a:r>
          </a:p>
        </p:txBody>
      </p:sp>
    </p:spTree>
  </p:cSld>
  <p:clrMapOvr>
    <a:masterClrMapping/>
  </p:clrMapOvr>
  <p:transition spd="slow">
    <p:cut/>
  </p:transition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" name="Shape 2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0722" y="22765"/>
            <a:ext cx="1713124" cy="1713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Shape 2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33911" y="3451117"/>
            <a:ext cx="1713123" cy="17131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Shape 28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32911" y="22765"/>
            <a:ext cx="1713123" cy="17131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Shape 290"/>
          <p:cNvPicPr preferRelativeResize="0"/>
          <p:nvPr/>
        </p:nvPicPr>
        <p:blipFill rotWithShape="1">
          <a:blip r:embed="rId6">
            <a:alphaModFix/>
          </a:blip>
          <a:srcRect b="16199" l="0" r="0" t="8804"/>
          <a:stretch/>
        </p:blipFill>
        <p:spPr>
          <a:xfrm>
            <a:off x="1720724" y="3451132"/>
            <a:ext cx="1713122" cy="17131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Shape 29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648" y="3450073"/>
            <a:ext cx="1713122" cy="17152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Shape 292"/>
          <p:cNvPicPr preferRelativeResize="0"/>
          <p:nvPr/>
        </p:nvPicPr>
        <p:blipFill rotWithShape="1">
          <a:blip r:embed="rId8">
            <a:alphaModFix/>
          </a:blip>
          <a:srcRect b="42462" l="17001" r="8560" t="1643"/>
          <a:stretch/>
        </p:blipFill>
        <p:spPr>
          <a:xfrm>
            <a:off x="5132911" y="1735889"/>
            <a:ext cx="1713123" cy="17152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Shape 29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147050" y="3453251"/>
            <a:ext cx="1713123" cy="17131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Shape 29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646" y="24892"/>
            <a:ext cx="1713123" cy="17131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Shape 29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4659" y="1735882"/>
            <a:ext cx="1713123" cy="17131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Shape 296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426838" y="1736970"/>
            <a:ext cx="1713096" cy="17130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Shape 297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3433919" y="24892"/>
            <a:ext cx="1713096" cy="1713096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Shape 298"/>
          <p:cNvSpPr txBox="1"/>
          <p:nvPr/>
        </p:nvSpPr>
        <p:spPr>
          <a:xfrm>
            <a:off x="7019950" y="98975"/>
            <a:ext cx="2124000" cy="51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800">
                <a:solidFill>
                  <a:schemeClr val="dk1"/>
                </a:solidFill>
              </a:rPr>
              <a:t>Siim Orasmaa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800">
                <a:solidFill>
                  <a:schemeClr val="dk1"/>
                </a:solidFill>
              </a:rPr>
              <a:t>temporal expression extractor, clause detector, verb phrase detector, advanced disambiguator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800"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b="1" lang="en" sz="800"/>
              <a:t>Aleksander Tkatšenko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800"/>
              <a:t>named entity recognition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800"/>
          </a:p>
          <a:p>
            <a:pPr lvl="0" rtl="0">
              <a:spcBef>
                <a:spcPts val="0"/>
              </a:spcBef>
              <a:buNone/>
            </a:pPr>
            <a:r>
              <a:rPr b="1" lang="en" sz="800">
                <a:solidFill>
                  <a:schemeClr val="dk1"/>
                </a:solidFill>
              </a:rPr>
              <a:t>Timo Petmanson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800">
                <a:solidFill>
                  <a:schemeClr val="dk1"/>
                </a:solidFill>
              </a:rPr>
              <a:t>vabamorf Python wrapper, text classification tool, grammar module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800"/>
          </a:p>
          <a:p>
            <a:pPr lvl="0" rtl="0">
              <a:spcBef>
                <a:spcPts val="0"/>
              </a:spcBef>
              <a:buNone/>
            </a:pPr>
            <a:r>
              <a:rPr b="1" lang="en" sz="800">
                <a:solidFill>
                  <a:schemeClr val="dk1"/>
                </a:solidFill>
              </a:rPr>
              <a:t>Karl-Oskar Masing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800">
                <a:solidFill>
                  <a:schemeClr val="dk1"/>
                </a:solidFill>
              </a:rPr>
              <a:t>wordnet module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800"/>
          </a:p>
          <a:p>
            <a:pPr lvl="0" rtl="0">
              <a:spcBef>
                <a:spcPts val="0"/>
              </a:spcBef>
              <a:buNone/>
            </a:pPr>
            <a:r>
              <a:rPr b="1" lang="en" sz="800"/>
              <a:t>Andres Matsin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37500"/>
              <a:buFont typeface="Arial"/>
              <a:buNone/>
            </a:pPr>
            <a:r>
              <a:rPr lang="en" sz="800"/>
              <a:t>wikipedia module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800"/>
          </a:p>
          <a:p>
            <a:pPr lvl="0" rtl="0">
              <a:spcBef>
                <a:spcPts val="0"/>
              </a:spcBef>
              <a:buNone/>
            </a:pPr>
            <a:r>
              <a:rPr b="1" lang="en" sz="800"/>
              <a:t>Annett Saarik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800"/>
              <a:t>database module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800"/>
          </a:p>
          <a:p>
            <a:pPr lvl="0" rtl="0">
              <a:spcBef>
                <a:spcPts val="0"/>
              </a:spcBef>
              <a:buNone/>
            </a:pPr>
            <a:r>
              <a:rPr b="1" lang="en" sz="800">
                <a:solidFill>
                  <a:schemeClr val="dk1"/>
                </a:solidFill>
              </a:rPr>
              <a:t>Karl Valliste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800">
                <a:solidFill>
                  <a:schemeClr val="dk1"/>
                </a:solidFill>
              </a:rPr>
              <a:t>prettyprinter module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800"/>
          </a:p>
          <a:p>
            <a:pPr lvl="0" rtl="0">
              <a:spcBef>
                <a:spcPts val="0"/>
              </a:spcBef>
              <a:buNone/>
            </a:pPr>
            <a:r>
              <a:rPr b="1" lang="en" sz="800">
                <a:solidFill>
                  <a:schemeClr val="dk1"/>
                </a:solidFill>
              </a:rPr>
              <a:t>Uku Raudvere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800">
                <a:solidFill>
                  <a:schemeClr val="dk1"/>
                </a:solidFill>
              </a:rPr>
              <a:t>future modules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800"/>
          </a:p>
          <a:p>
            <a:pPr lvl="0" rtl="0">
              <a:spcBef>
                <a:spcPts val="0"/>
              </a:spcBef>
              <a:buNone/>
            </a:pPr>
            <a:r>
              <a:rPr b="1" lang="en" sz="800">
                <a:solidFill>
                  <a:schemeClr val="dk1"/>
                </a:solidFill>
              </a:rPr>
              <a:t>Tarmo Vaino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800">
                <a:solidFill>
                  <a:schemeClr val="dk1"/>
                </a:solidFill>
              </a:rPr>
              <a:t>vabamorf library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800"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b="1" lang="en" sz="800"/>
              <a:t>Heiki-Jaan Kaalep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37500"/>
              <a:buFont typeface="Arial"/>
              <a:buNone/>
            </a:pPr>
            <a:r>
              <a:rPr lang="en" sz="800"/>
              <a:t>vabamorf library, language engineering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800"/>
          </a:p>
          <a:p>
            <a:pPr lvl="0" rtl="0">
              <a:spcBef>
                <a:spcPts val="0"/>
              </a:spcBef>
              <a:buNone/>
            </a:pPr>
            <a:r>
              <a:rPr b="1" lang="en" sz="800"/>
              <a:t>Neeme Kahusk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800"/>
              <a:t>eurowordnet module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800"/>
          </a:p>
          <a:p>
            <a:pPr lvl="0" rtl="0">
              <a:spcBef>
                <a:spcPts val="0"/>
              </a:spcBef>
              <a:buNone/>
            </a:pPr>
            <a:r>
              <a:rPr b="1" lang="en" sz="800"/>
              <a:t>Sven Laur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37500"/>
              <a:buFont typeface="Arial"/>
              <a:buNone/>
            </a:pPr>
            <a:r>
              <a:rPr lang="en" sz="800"/>
              <a:t>project manager &amp; visionary</a:t>
            </a:r>
          </a:p>
          <a:p>
            <a:pPr>
              <a:spcBef>
                <a:spcPts val="0"/>
              </a:spcBef>
              <a:buNone/>
            </a:pPr>
            <a:r>
              <a:t/>
            </a:r>
            <a:endParaRPr sz="800"/>
          </a:p>
        </p:txBody>
      </p:sp>
      <p:pic>
        <p:nvPicPr>
          <p:cNvPr id="299" name="Shape 299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727817" y="1736935"/>
            <a:ext cx="1713123" cy="17131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800"/>
              <a:t>Paigaldamine ja juhendid</a:t>
            </a:r>
          </a:p>
        </p:txBody>
      </p:sp>
      <p:sp>
        <p:nvSpPr>
          <p:cNvPr id="92" name="Shape 92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Linux Mint 17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400">
                <a:latin typeface="Consolas"/>
                <a:ea typeface="Consolas"/>
                <a:cs typeface="Consolas"/>
                <a:sym typeface="Consolas"/>
              </a:rPr>
              <a:t>sudo apt-get install g++ python3-dev python3-pip python3-wheel python3-numpy swig</a:t>
            </a:r>
            <a:br>
              <a:rPr lang="en" sz="1400">
                <a:latin typeface="Consolas"/>
                <a:ea typeface="Consolas"/>
                <a:cs typeface="Consolas"/>
                <a:sym typeface="Consolas"/>
              </a:rPr>
            </a:br>
            <a:r>
              <a:rPr lang="en" sz="1400">
                <a:latin typeface="Consolas"/>
                <a:ea typeface="Consolas"/>
                <a:cs typeface="Consolas"/>
                <a:sym typeface="Consolas"/>
              </a:rPr>
              <a:t>sudo pip3 install estnltk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Paigaldusjuhend ka Windowsi jaoks, aga Mac OS X tugi puudub</a:t>
            </a:r>
          </a:p>
          <a:p>
            <a:pPr rtl="0">
              <a:spcBef>
                <a:spcPts val="0"/>
              </a:spcBef>
              <a:buNone/>
            </a:pPr>
            <a:r>
              <a:rPr lang="en" sz="18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/>
              </a:rPr>
              <a:t>http://estnltk.github.io/estnltk/1.3/tutorials/installation.html#installation-tutorial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Loomuliku keele töötlemise kursus TÜ-s: </a:t>
            </a:r>
            <a:r>
              <a:rPr lang="en" sz="18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/>
              </a:rPr>
              <a:t>https://courses.cs.ut.ee/2015/pynlp/fall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Lähtekood: </a:t>
            </a:r>
            <a:r>
              <a:rPr lang="en" sz="18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5"/>
              </a:rPr>
              <a:t>https://github.com/estnltk/estnltk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 sz="1800">
                <a:latin typeface="Times New Roman"/>
                <a:ea typeface="Times New Roman"/>
                <a:cs typeface="Times New Roman"/>
                <a:sym typeface="Times New Roman"/>
              </a:rPr>
              <a:t>Kasutusjuhend: </a:t>
            </a:r>
            <a:r>
              <a:rPr b="1" lang="en" sz="18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6"/>
              </a:rPr>
              <a:t>http://estnltk.github.io/estnltk/index.html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93" name="Shape 9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483200" y="4420125"/>
            <a:ext cx="566068" cy="581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Shape 9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207920" y="4481108"/>
            <a:ext cx="787454" cy="4596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800"/>
              <a:t>Trükivigade parandamine</a:t>
            </a:r>
          </a:p>
        </p:txBody>
      </p:sp>
      <p:sp>
        <p:nvSpPr>
          <p:cNvPr id="100" name="Shape 100"/>
          <p:cNvSpPr txBox="1"/>
          <p:nvPr>
            <p:ph idx="1" type="body"/>
          </p:nvPr>
        </p:nvSpPr>
        <p:spPr>
          <a:xfrm>
            <a:off x="457200" y="1504950"/>
            <a:ext cx="8229600" cy="25544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800">
                <a:solidFill>
                  <a:srgbClr val="7F0055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from</a:t>
            </a:r>
            <a:r>
              <a:rPr lang="en" sz="28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estnltk </a:t>
            </a:r>
            <a:r>
              <a:rPr b="1" lang="en" sz="2800">
                <a:solidFill>
                  <a:srgbClr val="7F0055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import</a:t>
            </a:r>
            <a:r>
              <a:rPr lang="en" sz="28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Text</a:t>
            </a:r>
            <a:br>
              <a:rPr lang="en" sz="28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 sz="28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text = Text(</a:t>
            </a:r>
            <a:r>
              <a:rPr lang="en" sz="28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'Vikastes lausetes on trügivigasid!'</a:t>
            </a:r>
            <a:r>
              <a:rPr lang="en" sz="28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br>
              <a:rPr lang="en" sz="28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 sz="28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text.fix_spelling()</a:t>
            </a:r>
            <a:br>
              <a:rPr lang="en" sz="28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b="1" lang="en" sz="2800">
                <a:solidFill>
                  <a:srgbClr val="7F0055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print</a:t>
            </a:r>
            <a:r>
              <a:rPr lang="en" sz="28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(text)</a:t>
            </a:r>
          </a:p>
          <a:p>
            <a:pPr lvl="0" rtl="0">
              <a:spcBef>
                <a:spcPts val="0"/>
              </a:spcBef>
              <a:buNone/>
            </a:pPr>
            <a:br>
              <a:rPr lang="en" sz="28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 sz="2800">
                <a:latin typeface="Times New Roman"/>
                <a:ea typeface="Times New Roman"/>
                <a:cs typeface="Times New Roman"/>
                <a:sym typeface="Times New Roman"/>
              </a:rPr>
              <a:t>Vigastes lausetes on trükivigasid!</a:t>
            </a:r>
          </a:p>
        </p:txBody>
      </p:sp>
      <p:pic>
        <p:nvPicPr>
          <p:cNvPr id="101" name="Shape 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83200" y="4420125"/>
            <a:ext cx="566068" cy="581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Shape 1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07920" y="4481108"/>
            <a:ext cx="787454" cy="4596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lang="en" sz="2800"/>
              <a:t>Trükivigade parandamine</a:t>
            </a:r>
          </a:p>
        </p:txBody>
      </p:sp>
      <p:sp>
        <p:nvSpPr>
          <p:cNvPr id="108" name="Shape 108"/>
          <p:cNvSpPr txBox="1"/>
          <p:nvPr>
            <p:ph idx="1" type="body"/>
          </p:nvPr>
        </p:nvSpPr>
        <p:spPr>
          <a:xfrm>
            <a:off x="500575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>
                <a:solidFill>
                  <a:srgbClr val="7F0055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from</a:t>
            </a:r>
            <a:r>
              <a:rPr lang="en" sz="24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estnltk </a:t>
            </a:r>
            <a:r>
              <a:rPr b="1" lang="en" sz="2400">
                <a:solidFill>
                  <a:srgbClr val="7F0055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import</a:t>
            </a:r>
            <a:r>
              <a:rPr lang="en" sz="24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Text</a:t>
            </a:r>
            <a:br>
              <a:rPr lang="en" sz="24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b="1" lang="en" sz="2400">
                <a:solidFill>
                  <a:srgbClr val="7F0055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from</a:t>
            </a:r>
            <a:r>
              <a:rPr lang="en" sz="24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pprint </a:t>
            </a:r>
            <a:r>
              <a:rPr b="1" lang="en" sz="2400">
                <a:solidFill>
                  <a:srgbClr val="7F0055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import</a:t>
            </a:r>
            <a:r>
              <a:rPr lang="en" sz="24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pprint</a:t>
            </a:r>
            <a:br>
              <a:rPr lang="en" sz="24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 sz="24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text = Text(</a:t>
            </a:r>
            <a:r>
              <a:rPr lang="en" sz="24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'Vikastes lausetes on trügivigasid!'</a:t>
            </a:r>
            <a:r>
              <a:rPr lang="en" sz="24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br>
              <a:rPr lang="en" sz="24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b="1" lang="en" sz="2400">
                <a:solidFill>
                  <a:srgbClr val="7F0055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print</a:t>
            </a:r>
            <a:r>
              <a:rPr lang="en" sz="24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(text.word_texts)</a:t>
            </a:r>
            <a:br>
              <a:rPr lang="en" sz="24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 sz="2400">
                <a:highlight>
                  <a:srgbClr val="C9DAF8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[</a:t>
            </a:r>
            <a:r>
              <a:rPr lang="en" sz="2400">
                <a:solidFill>
                  <a:srgbClr val="2A00FF"/>
                </a:solidFill>
                <a:highlight>
                  <a:srgbClr val="C9DAF8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'Vikastes'</a:t>
            </a:r>
            <a:r>
              <a:rPr lang="en" sz="2400">
                <a:highlight>
                  <a:srgbClr val="C9DAF8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" sz="2400">
                <a:solidFill>
                  <a:srgbClr val="2A00FF"/>
                </a:solidFill>
                <a:highlight>
                  <a:srgbClr val="C9DAF8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'lausetes'</a:t>
            </a:r>
            <a:r>
              <a:rPr lang="en" sz="2400">
                <a:highlight>
                  <a:srgbClr val="C9DAF8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" sz="2400">
                <a:solidFill>
                  <a:srgbClr val="2A00FF"/>
                </a:solidFill>
                <a:highlight>
                  <a:srgbClr val="C9DAF8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'on'</a:t>
            </a:r>
            <a:r>
              <a:rPr lang="en" sz="2400">
                <a:highlight>
                  <a:srgbClr val="C9DAF8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" sz="2400">
                <a:solidFill>
                  <a:srgbClr val="2A00FF"/>
                </a:solidFill>
                <a:highlight>
                  <a:srgbClr val="C9DAF8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'trügivigasid'</a:t>
            </a:r>
            <a:r>
              <a:rPr lang="en" sz="2400">
                <a:highlight>
                  <a:srgbClr val="C9DAF8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" sz="2400">
                <a:solidFill>
                  <a:srgbClr val="2A00FF"/>
                </a:solidFill>
                <a:highlight>
                  <a:srgbClr val="C9DAF8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'!'</a:t>
            </a:r>
            <a:r>
              <a:rPr lang="en" sz="2400">
                <a:highlight>
                  <a:srgbClr val="C9DAF8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]</a:t>
            </a:r>
            <a:br>
              <a:rPr lang="en" sz="24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b="1" lang="en" sz="2400">
                <a:solidFill>
                  <a:srgbClr val="7F0055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print</a:t>
            </a:r>
            <a:r>
              <a:rPr lang="en" sz="24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(text.spelling)</a:t>
            </a:r>
            <a:br>
              <a:rPr lang="en" sz="24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 sz="2400">
                <a:highlight>
                  <a:srgbClr val="C9DAF8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[False, True, True, False, True]</a:t>
            </a:r>
            <a:br>
              <a:rPr lang="en" sz="24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b="1" lang="en" sz="2400">
                <a:solidFill>
                  <a:srgbClr val="7F0055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print</a:t>
            </a:r>
            <a:r>
              <a:rPr lang="en" sz="24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(text.spelling_suggestions)</a:t>
            </a:r>
            <a:br>
              <a:rPr lang="en" sz="24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 sz="2400">
                <a:highlight>
                  <a:srgbClr val="C9DAF8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[[</a:t>
            </a:r>
            <a:r>
              <a:rPr lang="en" sz="2400">
                <a:solidFill>
                  <a:srgbClr val="2A00FF"/>
                </a:solidFill>
                <a:highlight>
                  <a:srgbClr val="C9DAF8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'Vigastes'</a:t>
            </a:r>
            <a:r>
              <a:rPr lang="en" sz="2400">
                <a:highlight>
                  <a:srgbClr val="C9DAF8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" sz="2400">
                <a:solidFill>
                  <a:srgbClr val="2A00FF"/>
                </a:solidFill>
                <a:highlight>
                  <a:srgbClr val="C9DAF8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'Vihastes'</a:t>
            </a:r>
            <a:r>
              <a:rPr lang="en" sz="2400">
                <a:highlight>
                  <a:srgbClr val="C9DAF8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], [], [], [</a:t>
            </a:r>
            <a:r>
              <a:rPr lang="en" sz="2400">
                <a:solidFill>
                  <a:srgbClr val="2A00FF"/>
                </a:solidFill>
                <a:highlight>
                  <a:srgbClr val="C9DAF8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'trükivigasid'</a:t>
            </a:r>
            <a:r>
              <a:rPr lang="en" sz="2400">
                <a:highlight>
                  <a:srgbClr val="C9DAF8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], []]</a:t>
            </a:r>
          </a:p>
        </p:txBody>
      </p:sp>
      <p:sp>
        <p:nvSpPr>
          <p:cNvPr id="109" name="Shape 109"/>
          <p:cNvSpPr txBox="1"/>
          <p:nvPr/>
        </p:nvSpPr>
        <p:spPr>
          <a:xfrm>
            <a:off x="457200" y="885850"/>
            <a:ext cx="5898299" cy="4430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Üksikasjalikum kirjeldus</a:t>
            </a:r>
          </a:p>
        </p:txBody>
      </p:sp>
      <p:pic>
        <p:nvPicPr>
          <p:cNvPr id="110" name="Shape 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83200" y="4420125"/>
            <a:ext cx="566068" cy="581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Shape 1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07920" y="4481108"/>
            <a:ext cx="787454" cy="4596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800"/>
              <a:t>Tükeldamine</a:t>
            </a:r>
          </a:p>
        </p:txBody>
      </p:sp>
      <p:sp>
        <p:nvSpPr>
          <p:cNvPr id="117" name="Shape 117"/>
          <p:cNvSpPr txBox="1"/>
          <p:nvPr>
            <p:ph idx="1" type="body"/>
          </p:nvPr>
        </p:nvSpPr>
        <p:spPr>
          <a:xfrm>
            <a:off x="457200" y="13525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lang="en" sz="28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text = Text(</a:t>
            </a:r>
            <a:r>
              <a:rPr lang="en" sz="28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'Keeletehnoloogia on arvutilingvistika praktiline pool. Keeletehnoloogid kasutavad arvutilingvistikas välja töötatud teooriaid, et luua rakendusi (nt arvutiprogramme), mis võimaldavad inimkeelt arvuti abil töödelda ja mõista.'</a:t>
            </a:r>
            <a:r>
              <a:rPr lang="en" sz="28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b="1" sz="2800">
              <a:solidFill>
                <a:srgbClr val="7F0055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8" name="Shape 118"/>
          <p:cNvSpPr txBox="1"/>
          <p:nvPr/>
        </p:nvSpPr>
        <p:spPr>
          <a:xfrm>
            <a:off x="457200" y="885850"/>
            <a:ext cx="5898299" cy="4430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19" name="Shape 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83200" y="4420125"/>
            <a:ext cx="566068" cy="581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Shape 1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07920" y="4481108"/>
            <a:ext cx="787454" cy="459622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Shape 121"/>
          <p:cNvSpPr txBox="1"/>
          <p:nvPr/>
        </p:nvSpPr>
        <p:spPr>
          <a:xfrm>
            <a:off x="457200" y="885850"/>
            <a:ext cx="5898299" cy="4430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Näidistekst</a:t>
            </a:r>
          </a:p>
        </p:txBody>
      </p:sp>
    </p:spTree>
  </p:cSld>
  <p:clrMapOvr>
    <a:masterClrMapping/>
  </p:clrMapOvr>
  <p:transition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800"/>
              <a:t>Lausestamine</a:t>
            </a:r>
          </a:p>
        </p:txBody>
      </p:sp>
      <p:sp>
        <p:nvSpPr>
          <p:cNvPr id="127" name="Shape 127"/>
          <p:cNvSpPr txBox="1"/>
          <p:nvPr>
            <p:ph idx="1" type="body"/>
          </p:nvPr>
        </p:nvSpPr>
        <p:spPr>
          <a:xfrm>
            <a:off x="457200" y="13525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800">
                <a:solidFill>
                  <a:srgbClr val="7F0055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print</a:t>
            </a:r>
            <a:r>
              <a:rPr lang="en" sz="28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(text.sentence_texts)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8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[</a:t>
            </a:r>
            <a:r>
              <a:rPr lang="en" sz="28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'Keeletehnoloogia on arvutilingvistika praktiline pool.'</a:t>
            </a:r>
            <a:r>
              <a:rPr lang="en" sz="28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" sz="28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'Keeletehnoloogid kasutavad arvutilingvistikas välja töötatud teooriaid, et luua rakendusi (nt arvutiprogramme), mis võimaldavad inimkeelt arvuti abil töödelda ja mõista.'</a:t>
            </a:r>
            <a:r>
              <a:rPr lang="en" sz="28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]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800"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2800"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800">
              <a:solidFill>
                <a:srgbClr val="0100B6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28" name="Shape 1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83200" y="4420125"/>
            <a:ext cx="566068" cy="581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Shape 1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07920" y="4481108"/>
            <a:ext cx="787454" cy="459622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Shape 130"/>
          <p:cNvSpPr txBox="1"/>
          <p:nvPr/>
        </p:nvSpPr>
        <p:spPr>
          <a:xfrm>
            <a:off x="457200" y="885850"/>
            <a:ext cx="5898299" cy="4430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Statistiline lausestaja treenitud Eesti Päevalehe artiklitel</a:t>
            </a:r>
          </a:p>
        </p:txBody>
      </p:sp>
    </p:spTree>
  </p:cSld>
  <p:clrMapOvr>
    <a:masterClrMapping/>
  </p:clrMapOvr>
  <p:transition spd="slow">
    <p:cut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800"/>
              <a:t>Sõnestamine</a:t>
            </a:r>
          </a:p>
        </p:txBody>
      </p:sp>
      <p:sp>
        <p:nvSpPr>
          <p:cNvPr id="136" name="Shape 136"/>
          <p:cNvSpPr txBox="1"/>
          <p:nvPr>
            <p:ph idx="1" type="body"/>
          </p:nvPr>
        </p:nvSpPr>
        <p:spPr>
          <a:xfrm>
            <a:off x="457200" y="12763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b="1" lang="en" sz="2800">
                <a:solidFill>
                  <a:srgbClr val="7F0055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print</a:t>
            </a:r>
            <a:r>
              <a:rPr lang="en" sz="28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(text.word_texts)</a:t>
            </a:r>
            <a:br>
              <a:rPr lang="en" sz="28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 sz="28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[</a:t>
            </a:r>
            <a:r>
              <a:rPr lang="en" sz="28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'Keeletehnoloogia'</a:t>
            </a:r>
            <a:r>
              <a:rPr lang="en" sz="28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" sz="28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'on'</a:t>
            </a:r>
            <a:r>
              <a:rPr lang="en" sz="28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" sz="28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'arvutilingvistika'</a:t>
            </a:r>
            <a:r>
              <a:rPr lang="en" sz="28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" sz="28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'praktiline'</a:t>
            </a:r>
            <a:r>
              <a:rPr lang="en" sz="28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" sz="28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'pool'</a:t>
            </a:r>
            <a:r>
              <a:rPr lang="en" sz="28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" sz="28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'.'</a:t>
            </a:r>
            <a:r>
              <a:rPr lang="en" sz="28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" sz="28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'Keeletehnoloogid'</a:t>
            </a:r>
            <a:r>
              <a:rPr lang="en" sz="28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" sz="28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'kasutavad'</a:t>
            </a:r>
            <a:r>
              <a:rPr lang="en" sz="28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" sz="28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'arvutilingvistikas'</a:t>
            </a:r>
            <a:r>
              <a:rPr lang="en" sz="28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" sz="28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'välja'</a:t>
            </a:r>
            <a:r>
              <a:rPr lang="en" sz="28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" sz="28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'töötatud'</a:t>
            </a:r>
            <a:r>
              <a:rPr lang="en" sz="28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" sz="28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'teooriaid'</a:t>
            </a:r>
            <a:r>
              <a:rPr lang="en" sz="28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" sz="28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','</a:t>
            </a:r>
            <a:r>
              <a:rPr lang="en" sz="28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" sz="28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'et'</a:t>
            </a:r>
            <a:r>
              <a:rPr lang="en" sz="28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" sz="28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'luua'</a:t>
            </a:r>
            <a:r>
              <a:rPr lang="en" sz="28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" sz="28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'rakendusi'</a:t>
            </a:r>
            <a:r>
              <a:rPr lang="en" sz="28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" sz="28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'('</a:t>
            </a:r>
            <a:r>
              <a:rPr lang="en" sz="28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" sz="28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'nt'</a:t>
            </a:r>
            <a:r>
              <a:rPr lang="en" sz="28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" sz="28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'arvutiprogramme'</a:t>
            </a:r>
            <a:r>
              <a:rPr lang="en" sz="28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" sz="28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'),'</a:t>
            </a:r>
            <a:r>
              <a:rPr lang="en" sz="28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" sz="28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'mis'</a:t>
            </a:r>
            <a:r>
              <a:rPr lang="en" sz="28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" sz="28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'võimaldavad'</a:t>
            </a:r>
            <a:r>
              <a:rPr lang="en" sz="28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" sz="28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'inimkeelt'</a:t>
            </a:r>
            <a:r>
              <a:rPr lang="en" sz="28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" sz="28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'arvuti'</a:t>
            </a:r>
            <a:r>
              <a:rPr lang="en" sz="28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" sz="28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'abil'</a:t>
            </a:r>
            <a:r>
              <a:rPr lang="en" sz="28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" sz="28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'töödelda'</a:t>
            </a:r>
            <a:r>
              <a:rPr lang="en" sz="28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" sz="28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'ja'</a:t>
            </a:r>
            <a:r>
              <a:rPr lang="en" sz="28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" sz="28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'mõista'</a:t>
            </a:r>
            <a:r>
              <a:rPr lang="en" sz="28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" sz="28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'.'</a:t>
            </a:r>
            <a:r>
              <a:rPr lang="en" sz="28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]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0100B6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7" name="Shape 137"/>
          <p:cNvSpPr txBox="1"/>
          <p:nvPr/>
        </p:nvSpPr>
        <p:spPr>
          <a:xfrm>
            <a:off x="457200" y="885850"/>
            <a:ext cx="5898299" cy="4430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Kohandatud NLTK WordPunktTokenizer</a:t>
            </a:r>
          </a:p>
        </p:txBody>
      </p:sp>
      <p:pic>
        <p:nvPicPr>
          <p:cNvPr id="138" name="Shape 1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83200" y="4420125"/>
            <a:ext cx="566068" cy="581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Shape 1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07920" y="4481108"/>
            <a:ext cx="787454" cy="4596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800"/>
              <a:t>Lemmatiseerimine</a:t>
            </a:r>
          </a:p>
        </p:txBody>
      </p:sp>
      <p:sp>
        <p:nvSpPr>
          <p:cNvPr id="145" name="Shape 145"/>
          <p:cNvSpPr txBox="1"/>
          <p:nvPr>
            <p:ph idx="1" type="body"/>
          </p:nvPr>
        </p:nvSpPr>
        <p:spPr>
          <a:xfrm>
            <a:off x="457200" y="11239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b="1" lang="en" sz="2800">
                <a:solidFill>
                  <a:srgbClr val="7F0055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print</a:t>
            </a:r>
            <a:r>
              <a:rPr lang="en" sz="28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(text.lemmas)</a:t>
            </a:r>
            <a:br>
              <a:rPr lang="en" sz="28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 sz="28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[</a:t>
            </a:r>
            <a:r>
              <a:rPr lang="en" sz="28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'keeletehnoloogia'</a:t>
            </a:r>
            <a:r>
              <a:rPr lang="en" sz="28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" sz="28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'olema'</a:t>
            </a:r>
            <a:r>
              <a:rPr lang="en" sz="28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" sz="28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'arvutilingvistika'</a:t>
            </a:r>
            <a:r>
              <a:rPr lang="en" sz="28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" sz="28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'praktiline'</a:t>
            </a:r>
            <a:r>
              <a:rPr lang="en" sz="28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" sz="28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'pool'</a:t>
            </a:r>
            <a:r>
              <a:rPr lang="en" sz="28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" sz="28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'.'</a:t>
            </a:r>
            <a:r>
              <a:rPr lang="en" sz="28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" sz="28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'keeletehnoloog'</a:t>
            </a:r>
            <a:r>
              <a:rPr lang="en" sz="28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" sz="28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'kasutama'</a:t>
            </a:r>
            <a:r>
              <a:rPr lang="en" sz="28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" sz="28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'arvutilingvistika'</a:t>
            </a:r>
            <a:r>
              <a:rPr lang="en" sz="28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" sz="28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'välja'</a:t>
            </a:r>
            <a:r>
              <a:rPr lang="en" sz="28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" sz="28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</a:t>
            </a:r>
            <a:r>
              <a:rPr b="1" lang="en" sz="28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töötama|töötatud</a:t>
            </a:r>
            <a:r>
              <a:rPr lang="en" sz="28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</a:t>
            </a:r>
            <a:r>
              <a:rPr lang="en" sz="28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" sz="28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'teooria'</a:t>
            </a:r>
            <a:r>
              <a:rPr lang="en" sz="28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" sz="28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','</a:t>
            </a:r>
            <a:r>
              <a:rPr lang="en" sz="28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" sz="28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'et'</a:t>
            </a:r>
            <a:r>
              <a:rPr lang="en" sz="28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" sz="28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'looma'</a:t>
            </a:r>
            <a:r>
              <a:rPr lang="en" sz="28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" sz="28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'rakendus'</a:t>
            </a:r>
            <a:r>
              <a:rPr lang="en" sz="28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" sz="28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'('</a:t>
            </a:r>
            <a:r>
              <a:rPr lang="en" sz="28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" sz="28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'nt'</a:t>
            </a:r>
            <a:r>
              <a:rPr lang="en" sz="28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" sz="28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'arvutiprogramm'</a:t>
            </a:r>
            <a:r>
              <a:rPr lang="en" sz="28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" sz="28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'),'</a:t>
            </a:r>
            <a:r>
              <a:rPr lang="en" sz="28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" sz="28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'mis'</a:t>
            </a:r>
            <a:r>
              <a:rPr lang="en" sz="28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" sz="28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'võimaldama'</a:t>
            </a:r>
            <a:r>
              <a:rPr lang="en" sz="28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" sz="28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'inimkeel'</a:t>
            </a:r>
            <a:r>
              <a:rPr lang="en" sz="28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" sz="28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'arvuti'</a:t>
            </a:r>
            <a:r>
              <a:rPr lang="en" sz="28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" sz="28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'abil'</a:t>
            </a:r>
            <a:r>
              <a:rPr lang="en" sz="28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" sz="28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'töötlema'</a:t>
            </a:r>
            <a:r>
              <a:rPr lang="en" sz="28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" sz="28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'ja'</a:t>
            </a:r>
            <a:r>
              <a:rPr lang="en" sz="28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" sz="28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'mõistma'</a:t>
            </a:r>
            <a:r>
              <a:rPr lang="en" sz="28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" sz="2800">
                <a:solidFill>
                  <a:srgbClr val="2A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'.'</a:t>
            </a:r>
            <a:r>
              <a:rPr lang="en" sz="28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]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0100B6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46" name="Shape 146"/>
          <p:cNvSpPr txBox="1"/>
          <p:nvPr/>
        </p:nvSpPr>
        <p:spPr>
          <a:xfrm>
            <a:off x="457200" y="885850"/>
            <a:ext cx="5898299" cy="4430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47" name="Shape 1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83200" y="4420125"/>
            <a:ext cx="566068" cy="581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Shape 1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07920" y="4481108"/>
            <a:ext cx="787454" cy="4596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theme/theme1.xml><?xml version="1.0" encoding="utf-8"?>
<a:theme xmlns:a="http://schemas.openxmlformats.org/drawingml/2006/main" xmlns:r="http://schemas.openxmlformats.org/officeDocument/2006/relationships" name="simple-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